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8c4661a4b964355" /><Relationship Type="http://schemas.openxmlformats.org/officeDocument/2006/relationships/extended-properties" Target="/docProps/app.xml" Id="Rf518062d4da14d37" /><Relationship Type="http://schemas.openxmlformats.org/officeDocument/2006/relationships/officeDocument" Target="/ppt/presentation.xml" Id="Rbed74d4ebe004abf" /></Relationships>
</file>

<file path=ppt/presentation.xml><?xml version="1.0" encoding="utf-8"?>
<p:presentation xmlns:p="http://schemas.openxmlformats.org/presentationml/2006/main">
  <p:sldMasterIdLst>
    <p:sldMasterId xmlns:r="http://schemas.openxmlformats.org/officeDocument/2006/relationships" id="2147483648" r:id="R47479fe5864c44e4"/>
  </p:sldMasterIdLst>
  <p:notesMasterIdLst>
    <p:notesMasterId xmlns:r="http://schemas.openxmlformats.org/officeDocument/2006/relationships" r:id="Rde1dfa875d084530"/>
  </p:notesMasterIdLst>
  <p:sldIdLst>
    <p:sldId xmlns:r="http://schemas.openxmlformats.org/officeDocument/2006/relationships" id="256" r:id="Rf2cd3f4d56384e7e"/>
    <p:sldId xmlns:r="http://schemas.openxmlformats.org/officeDocument/2006/relationships" id="257" r:id="Redd39d698bf24a92"/>
    <p:sldId xmlns:r="http://schemas.openxmlformats.org/officeDocument/2006/relationships" id="258" r:id="Ra31dfef42a23483b"/>
    <p:sldId xmlns:r="http://schemas.openxmlformats.org/officeDocument/2006/relationships" id="259" r:id="R74f651cd76904a3c"/>
    <p:sldId xmlns:r="http://schemas.openxmlformats.org/officeDocument/2006/relationships" id="260" r:id="R6c893aba02234123"/>
    <p:sldId xmlns:r="http://schemas.openxmlformats.org/officeDocument/2006/relationships" id="261" r:id="R97aecf81975e40c6"/>
    <p:sldId xmlns:r="http://schemas.openxmlformats.org/officeDocument/2006/relationships" id="262" r:id="Ra8c1c481706543a4"/>
    <p:sldId xmlns:r="http://schemas.openxmlformats.org/officeDocument/2006/relationships" id="263" r:id="Rc4da674c438648dd"/>
    <p:sldId xmlns:r="http://schemas.openxmlformats.org/officeDocument/2006/relationships" id="264" r:id="R48c120abd6f14e9a"/>
    <p:sldId xmlns:r="http://schemas.openxmlformats.org/officeDocument/2006/relationships" id="265" r:id="Rdd36a972fc474f92"/>
    <p:sldId xmlns:r="http://schemas.openxmlformats.org/officeDocument/2006/relationships" id="266" r:id="R8a64c79ce63d426c"/>
    <p:sldId xmlns:r="http://schemas.openxmlformats.org/officeDocument/2006/relationships" id="267" r:id="Ra10abed401c5435d"/>
    <p:sldId xmlns:r="http://schemas.openxmlformats.org/officeDocument/2006/relationships" id="268" r:id="Ree380ac08c3d4f01"/>
    <p:sldId xmlns:r="http://schemas.openxmlformats.org/officeDocument/2006/relationships" id="269" r:id="R67b8d767f1014420"/>
    <p:sldId xmlns:r="http://schemas.openxmlformats.org/officeDocument/2006/relationships" id="270" r:id="R91cebccc95ec4813"/>
    <p:sldId xmlns:r="http://schemas.openxmlformats.org/officeDocument/2006/relationships" id="271" r:id="Rdc5478e7ae954c4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ab1ba6a59354e86" /><Relationship Type="http://schemas.openxmlformats.org/officeDocument/2006/relationships/slideMaster" Target="/ppt/slideMasters/slideMaster1.xml" Id="R47479fe5864c44e4" /><Relationship Type="http://schemas.openxmlformats.org/officeDocument/2006/relationships/notesMaster" Target="/ppt/notesMasters/notesMaster1.xml" Id="Rde1dfa875d084530" /><Relationship Type="http://schemas.openxmlformats.org/officeDocument/2006/relationships/presProps" Target="/ppt/presProps.xml" Id="R390cf3c7705f4811" /><Relationship Type="http://schemas.openxmlformats.org/officeDocument/2006/relationships/tableStyles" Target="/ppt/tableStyles.xml" Id="Re4ff625f32464e92" /><Relationship Type="http://schemas.openxmlformats.org/officeDocument/2006/relationships/slide" Target="/ppt/slides/slide1.xml" Id="Rf2cd3f4d56384e7e" /><Relationship Type="http://schemas.openxmlformats.org/officeDocument/2006/relationships/slide" Target="/ppt/slides/slide2.xml" Id="Redd39d698bf24a92" /><Relationship Type="http://schemas.openxmlformats.org/officeDocument/2006/relationships/slide" Target="/ppt/slides/slide3.xml" Id="Ra31dfef42a23483b" /><Relationship Type="http://schemas.openxmlformats.org/officeDocument/2006/relationships/slide" Target="/ppt/slides/slide4.xml" Id="R74f651cd76904a3c" /><Relationship Type="http://schemas.openxmlformats.org/officeDocument/2006/relationships/slide" Target="/ppt/slides/slide5.xml" Id="R6c893aba02234123" /><Relationship Type="http://schemas.openxmlformats.org/officeDocument/2006/relationships/slide" Target="/ppt/slides/slide6.xml" Id="R97aecf81975e40c6" /><Relationship Type="http://schemas.openxmlformats.org/officeDocument/2006/relationships/slide" Target="/ppt/slides/slide7.xml" Id="Ra8c1c481706543a4" /><Relationship Type="http://schemas.openxmlformats.org/officeDocument/2006/relationships/slide" Target="/ppt/slides/slide8.xml" Id="Rc4da674c438648dd" /><Relationship Type="http://schemas.openxmlformats.org/officeDocument/2006/relationships/slide" Target="/ppt/slides/slide9.xml" Id="R48c120abd6f14e9a" /><Relationship Type="http://schemas.openxmlformats.org/officeDocument/2006/relationships/slide" Target="/ppt/slides/slide10.xml" Id="Rdd36a972fc474f92" /><Relationship Type="http://schemas.openxmlformats.org/officeDocument/2006/relationships/slide" Target="/ppt/slides/slide11.xml" Id="R8a64c79ce63d426c" /><Relationship Type="http://schemas.openxmlformats.org/officeDocument/2006/relationships/slide" Target="/ppt/slides/slide12.xml" Id="Ra10abed401c5435d" /><Relationship Type="http://schemas.openxmlformats.org/officeDocument/2006/relationships/slide" Target="/ppt/slides/slide13.xml" Id="Ree380ac08c3d4f01" /><Relationship Type="http://schemas.openxmlformats.org/officeDocument/2006/relationships/slide" Target="/ppt/slides/slide14.xml" Id="R67b8d767f1014420" /><Relationship Type="http://schemas.openxmlformats.org/officeDocument/2006/relationships/slide" Target="/ppt/slides/slide15.xml" Id="R91cebccc95ec4813" /><Relationship Type="http://schemas.openxmlformats.org/officeDocument/2006/relationships/slide" Target="/ppt/slides/slide16.xml" Id="Rdc5478e7ae954c4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8f5f9cf3ea4d1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fc897321b104f1b" /><Relationship Type="http://schemas.openxmlformats.org/officeDocument/2006/relationships/notesMaster" Target="/ppt/notesMasters/notesMaster1.xml" Id="Rdfbe782fa41e4ec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e8435532f284387" /><Relationship Type="http://schemas.openxmlformats.org/officeDocument/2006/relationships/notesMaster" Target="/ppt/notesMasters/notesMaster1.xml" Id="Reacff5ac13104c8c" /></Relationships>
</file>

<file path=ppt/notesSlides/_rels/notesSlide3.xml.rels>&#65279;<?xml version="1.0" encoding="utf-8"?><Relationships xmlns="http://schemas.openxmlformats.org/package/2006/relationships"><Relationship Type="http://schemas.openxmlformats.org/officeDocument/2006/relationships/slide" Target="/ppt/slides/slide3.xml" Id="R7b0a898eb9ea4117" /><Relationship Type="http://schemas.openxmlformats.org/officeDocument/2006/relationships/notesMaster" Target="/ppt/notesMasters/notesMaster1.xml" Id="Re91fa01f4fcb45e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39dc24a80124f05" /><Relationship Type="http://schemas.openxmlformats.org/officeDocument/2006/relationships/notesMaster" Target="/ppt/notesMasters/notesMaster1.xml" Id="Re5ad654cbc674c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9bfa2a44721a4300" /><Relationship Type="http://schemas.openxmlformats.org/officeDocument/2006/relationships/notesMaster" Target="/ppt/notesMasters/notesMaster1.xml" Id="R13f6469b555045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620963d096824cc6" /><Relationship Type="http://schemas.openxmlformats.org/officeDocument/2006/relationships/notesMaster" Target="/ppt/notesMasters/notesMaster1.xml" Id="R255b54724d8b42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d1b7718de44b4373" /><Relationship Type="http://schemas.openxmlformats.org/officeDocument/2006/relationships/notesMaster" Target="/ppt/notesMasters/notesMaster1.xml" Id="Rd1acf8381a404d60" /></Relationships>
</file>

<file path=ppt/notesSlides/_rels/notesSlide8.xml.rels>&#65279;<?xml version="1.0" encoding="utf-8"?><Relationships xmlns="http://schemas.openxmlformats.org/package/2006/relationships"><Relationship Type="http://schemas.openxmlformats.org/officeDocument/2006/relationships/slide" Target="/ppt/slides/slide8.xml" Id="R11230e7ddca2433c" /><Relationship Type="http://schemas.openxmlformats.org/officeDocument/2006/relationships/notesMaster" Target="/ppt/notesMasters/notesMaster1.xml" Id="R37ce55a6531c479d" /></Relationships>
</file>

<file path=ppt/notesSlides/_rels/notesSlide9.xml.rels>&#65279;<?xml version="1.0" encoding="utf-8"?><Relationships xmlns="http://schemas.openxmlformats.org/package/2006/relationships"><Relationship Type="http://schemas.openxmlformats.org/officeDocument/2006/relationships/slide" Target="/ppt/slides/slide9.xml" Id="R45d7db2ef9584520" /><Relationship Type="http://schemas.openxmlformats.org/officeDocument/2006/relationships/notesMaster" Target="/ppt/notesMasters/notesMaster1.xml" Id="R66db3fcd0d9d484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d2a053392d64945" /><Relationship Type="http://schemas.openxmlformats.org/officeDocument/2006/relationships/notesMaster" Target="/ppt/notesMasters/notesMaster1.xml" Id="R98e2a43219fd46b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683f64d7844028" /><Relationship Type="http://schemas.openxmlformats.org/officeDocument/2006/relationships/notesMaster" Target="/ppt/notesMasters/notesMaster1.xml" Id="Rddb8544a79e64a2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7a55e4d824145ee" /><Relationship Type="http://schemas.openxmlformats.org/officeDocument/2006/relationships/notesMaster" Target="/ppt/notesMasters/notesMaster1.xml" Id="R63b25eeeacd8456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357af5c35fa49f5" /><Relationship Type="http://schemas.openxmlformats.org/officeDocument/2006/relationships/notesMaster" Target="/ppt/notesMasters/notesMaster1.xml" Id="R504c88d6004f402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5b3776b1574469" /><Relationship Type="http://schemas.openxmlformats.org/officeDocument/2006/relationships/notesMaster" Target="/ppt/notesMasters/notesMaster1.xml" Id="R0232b0a724d241b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900c3ed61c94a76" /><Relationship Type="http://schemas.openxmlformats.org/officeDocument/2006/relationships/notesMaster" Target="/ppt/notesMasters/notesMaster1.xml" Id="R064036cf587748f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27c6b81f4804361" /><Relationship Type="http://schemas.openxmlformats.org/officeDocument/2006/relationships/notesMaster" Target="/ppt/notesMasters/notesMaster1.xml" Id="R6ba74ca429a640f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Contenido adaptado de la explicación de materiales compartida en esta conversación. Guía general de alternativas, sin especificaciones verificadas de modelos de la marca. Imágenes conceptuales generadas con IA, no fotografías de productos ni del taller de Sueño Dull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5c7b0540734ed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69fdffc769b424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8fb3cf9045f47d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608fb52a54b482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1b6973c78d1485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10d88d9edd842c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8DF2ED9-B1DF-4056-9CB6-F4D7F64EBD0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845970A-F02B-490D-996D-1A5A4769EB4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7FA3FB5-B9D8-4198-BD4C-BC24A9C9548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A1E5671-D5AE-4AFD-8642-5B9AAF70B22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24786EF-AD7D-469B-ACAA-D072B33C28B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C984E40-EC66-449C-A780-D7D943E2AA2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A14D172-9044-4469-9F96-F57E7FEE68D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C3CC585-2A73-41B2-9685-2306BA65BF4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99E9F7C-D150-4D22-A22E-575C4DEBBBC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110287C-C7C0-4F23-987B-4C6E5DFA050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02f774c2a34f26" /><Relationship Type="http://schemas.openxmlformats.org/officeDocument/2006/relationships/slideLayout" Target="/ppt/slideLayouts/slideLayout1.xml" Id="R1d36a8e9b8ad4765" /><Relationship Type="http://schemas.openxmlformats.org/officeDocument/2006/relationships/slideLayout" Target="/ppt/slideLayouts/slideLayout2.xml" Id="R3c1200edeeed4b6b" /><Relationship Type="http://schemas.openxmlformats.org/officeDocument/2006/relationships/slideLayout" Target="/ppt/slideLayouts/slideLayout3.xml" Id="R42b581ac6b2f4bcd" /><Relationship Type="http://schemas.openxmlformats.org/officeDocument/2006/relationships/slideLayout" Target="/ppt/slideLayouts/slideLayout4.xml" Id="R8876501c56234dde" /><Relationship Type="http://schemas.openxmlformats.org/officeDocument/2006/relationships/slideLayout" Target="/ppt/slideLayouts/slideLayout5.xml" Id="Rc4dcae909e6b416e" /><Relationship Type="http://schemas.openxmlformats.org/officeDocument/2006/relationships/slideLayout" Target="/ppt/slideLayouts/slideLayout6.xml" Id="R39d02ec69e3e42f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d36a8e9b8ad4765"/>
    <p:sldLayoutId xmlns:r="http://schemas.openxmlformats.org/officeDocument/2006/relationships" id="2147483650" r:id="R3c1200edeeed4b6b"/>
    <p:sldLayoutId xmlns:r="http://schemas.openxmlformats.org/officeDocument/2006/relationships" id="2147483651" r:id="R42b581ac6b2f4bcd"/>
    <p:sldLayoutId xmlns:r="http://schemas.openxmlformats.org/officeDocument/2006/relationships" id="2147483652" r:id="R8876501c56234dde"/>
    <p:sldLayoutId xmlns:r="http://schemas.openxmlformats.org/officeDocument/2006/relationships" id="2147483653" r:id="Rc4dcae909e6b416e"/>
    <p:sldLayoutId xmlns:r="http://schemas.openxmlformats.org/officeDocument/2006/relationships" id="2147483654" r:id="R39d02ec69e3e42f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9f8118a2f98481d" /><Relationship Type="http://schemas.openxmlformats.org/officeDocument/2006/relationships/image" Target="/ppt/media/image.png" Id="R37cbffb6eaa447dd" /><Relationship Type="http://schemas.openxmlformats.org/officeDocument/2006/relationships/notesSlide" Target="/ppt/notesSlides/notesSlide1.xml" Id="R9373c6a44024456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7d97353e86c451c" /><Relationship Type="http://schemas.openxmlformats.org/officeDocument/2006/relationships/notesSlide" Target="/ppt/notesSlides/notesSlide2.xml" Id="Rc86275ecda874f1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5d6b2876d69462a" /><Relationship Type="http://schemas.openxmlformats.org/officeDocument/2006/relationships/image" Target="/ppt/media/image2.png" Id="Rf4c6ad5985b94618" /><Relationship Type="http://schemas.openxmlformats.org/officeDocument/2006/relationships/notesSlide" Target="/ppt/notesSlides/notesSlide3.xml" Id="R20daaf661cf544f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132002150da4ef8" /><Relationship Type="http://schemas.openxmlformats.org/officeDocument/2006/relationships/notesSlide" Target="/ppt/notesSlides/notesSlide4.xml" Id="Reb08f1b13d9546d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2cac9b1a49f4331" /><Relationship Type="http://schemas.openxmlformats.org/officeDocument/2006/relationships/image" Target="/ppt/media/image3.png" Id="Rf75e9ed5178342e5" /><Relationship Type="http://schemas.openxmlformats.org/officeDocument/2006/relationships/notesSlide" Target="/ppt/notesSlides/notesSlide5.xml" Id="R921aefba9b564b6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a786300bbe4472a" /><Relationship Type="http://schemas.openxmlformats.org/officeDocument/2006/relationships/image" Target="/ppt/media/image4.png" Id="R02f7acf39a754987" /><Relationship Type="http://schemas.openxmlformats.org/officeDocument/2006/relationships/notesSlide" Target="/ppt/notesSlides/notesSlide6.xml" Id="R565e1c28d1d6469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cbbc2cbdb2d45e0" /><Relationship Type="http://schemas.openxmlformats.org/officeDocument/2006/relationships/notesSlide" Target="/ppt/notesSlides/notesSlide7.xml" Id="R7167842ccd8e4c5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8dd6216cde54b70" /><Relationship Type="http://schemas.openxmlformats.org/officeDocument/2006/relationships/notesSlide" Target="/ppt/notesSlides/notesSlide8.xml" Id="Rc433ecdbd55d4ba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ffc96eb4a254281" /><Relationship Type="http://schemas.openxmlformats.org/officeDocument/2006/relationships/image" Target="/ppt/media/image5.png" Id="R534a9daeb67748c7" /><Relationship Type="http://schemas.openxmlformats.org/officeDocument/2006/relationships/notesSlide" Target="/ppt/notesSlides/notesSlide9.xml" Id="Rce5c8a0779f7490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74a3123d1634acd" /><Relationship Type="http://schemas.openxmlformats.org/officeDocument/2006/relationships/notesSlide" Target="/ppt/notesSlides/notesSlide10.xml" Id="Rce1b9ff9422a41d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f88b35ba6ec493f" /><Relationship Type="http://schemas.openxmlformats.org/officeDocument/2006/relationships/notesSlide" Target="/ppt/notesSlides/notesSlide11.xml" Id="Re8d525d16eca411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18793e74d4f4110" /><Relationship Type="http://schemas.openxmlformats.org/officeDocument/2006/relationships/image" Target="/ppt/media/image6.png" Id="R1883ad8ec8d546f3" /><Relationship Type="http://schemas.openxmlformats.org/officeDocument/2006/relationships/notesSlide" Target="/ppt/notesSlides/notesSlide12.xml" Id="R09f5f6e7580841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8282c215fa84152" /><Relationship Type="http://schemas.openxmlformats.org/officeDocument/2006/relationships/notesSlide" Target="/ppt/notesSlides/notesSlide13.xml" Id="R4b4d38cb787a44f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5dafbc363dd4685" /><Relationship Type="http://schemas.openxmlformats.org/officeDocument/2006/relationships/notesSlide" Target="/ppt/notesSlides/notesSlide14.xml" Id="R7083f84f27344fd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c8e315bfa364a01" /><Relationship Type="http://schemas.openxmlformats.org/officeDocument/2006/relationships/notesSlide" Target="/ppt/notesSlides/notesSlide15.xml" Id="R62b92ec5b173428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e220f48c1914c00" /><Relationship Type="http://schemas.openxmlformats.org/officeDocument/2006/relationships/notesSlide" Target="/ppt/notesSlides/notesSlide16.xml" Id="Rbdd2506abe654796" /></Relationships>
</file>

<file path=ppt/slides/slide1.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B354F1E-A4E1-49F2-86D1-9391F8033A61}"/>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Sueño Dull Home</a:t>
            </a:r>
          </a:p>
        </p:txBody>
      </p:sp>
      <p:sp>
        <p:nvSpPr>
          <p:cNvPr id="2" name="">
            <a:extLst xmlns:a="http://schemas.openxmlformats.org/drawingml/2006/main">
              <a:ext uri="{FF2B5EF4-FFF2-40B4-BE49-F238E27FC236}">
                <a16:creationId xmlns:a16="http://schemas.microsoft.com/office/drawing/2014/main" id="{7F0D4A53-F4A6-4FAE-9DFE-093CE09DAD37}"/>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961ABF9D-FFFA-4126-A6BE-816E898D6BA5}"/>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01</a:t>
            </a:r>
          </a:p>
        </p:txBody>
      </p:sp>
      <p:sp>
        <p:nvSpPr>
          <p:cNvPr id="4" name="">
            <a:extLst xmlns:a="http://schemas.openxmlformats.org/drawingml/2006/main">
              <a:ext uri="{FF2B5EF4-FFF2-40B4-BE49-F238E27FC236}">
                <a16:creationId xmlns:a16="http://schemas.microsoft.com/office/drawing/2014/main" id="{F9A07E79-17F5-47C7-A29E-AD33AFA9048F}"/>
              </a:ext>
            </a:extLst>
          </p:cNvPr>
          <p:cNvSpPr>
            <a:spLocks xmlns:a="http://schemas.openxmlformats.org/drawingml/2006/main" noGrp="1"/>
          </p:cNvSpPr>
          <p:nvPr/>
        </p:nvSpPr>
        <p:spPr>
          <a:xfrm xmlns:a="http://schemas.openxmlformats.org/drawingml/2006/main">
            <a:off x="628650" y="2190750"/>
            <a:ext cx="504825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275">
                <a:solidFill>
                  <a:srgbClr val="40352D"/>
                </a:solidFill>
                <a:latin typeface="Nimbus Roman"/>
                <a:ea typeface="Nimbus Roman"/>
                <a:cs typeface="Nimbus Roman"/>
              </a:defRPr>
            </a:defPPr>
            <a:lvl1pPr>
              <a:defRPr sz="4275">
                <a:solidFill>
                  <a:srgbClr val="40352D"/>
                </a:solidFill>
                <a:latin typeface="Nimbus Roman"/>
                <a:ea typeface="Nimbus Roman"/>
                <a:cs typeface="Nimbus Roman"/>
              </a:defRPr>
            </a:lvl1pPr>
            <a:lvl2pPr>
              <a:defRPr sz="4275">
                <a:solidFill>
                  <a:srgbClr val="40352D"/>
                </a:solidFill>
                <a:latin typeface="Nimbus Roman"/>
                <a:ea typeface="Nimbus Roman"/>
                <a:cs typeface="Nimbus Roman"/>
              </a:defRPr>
            </a:lvl2pPr>
            <a:lvl3pPr>
              <a:defRPr sz="4275">
                <a:solidFill>
                  <a:srgbClr val="40352D"/>
                </a:solidFill>
                <a:latin typeface="Nimbus Roman"/>
                <a:ea typeface="Nimbus Roman"/>
                <a:cs typeface="Nimbus Roman"/>
              </a:defRPr>
            </a:lvl3pPr>
            <a:lvl4pPr>
              <a:defRPr sz="4275">
                <a:solidFill>
                  <a:srgbClr val="40352D"/>
                </a:solidFill>
                <a:latin typeface="Nimbus Roman"/>
                <a:ea typeface="Nimbus Roman"/>
                <a:cs typeface="Nimbus Roman"/>
              </a:defRPr>
            </a:lvl4pPr>
            <a:lvl5pPr>
              <a:defRPr sz="4275">
                <a:solidFill>
                  <a:srgbClr val="40352D"/>
                </a:solidFill>
                <a:latin typeface="Nimbus Roman"/>
                <a:ea typeface="Nimbus Roman"/>
                <a:cs typeface="Nimbus Roman"/>
              </a:defRPr>
            </a:lvl5pPr>
            <a:lvl6pPr>
              <a:defRPr sz="4275">
                <a:solidFill>
                  <a:srgbClr val="40352D"/>
                </a:solidFill>
                <a:latin typeface="Nimbus Roman"/>
                <a:ea typeface="Nimbus Roman"/>
                <a:cs typeface="Nimbus Roman"/>
              </a:defRPr>
            </a:lvl6pPr>
            <a:lvl7pPr>
              <a:defRPr sz="4275">
                <a:solidFill>
                  <a:srgbClr val="40352D"/>
                </a:solidFill>
                <a:latin typeface="Nimbus Roman"/>
                <a:ea typeface="Nimbus Roman"/>
                <a:cs typeface="Nimbus Roman"/>
              </a:defRPr>
            </a:lvl7pPr>
            <a:lvl8pPr>
              <a:defRPr sz="4275">
                <a:solidFill>
                  <a:srgbClr val="40352D"/>
                </a:solidFill>
                <a:latin typeface="Nimbus Roman"/>
                <a:ea typeface="Nimbus Roman"/>
                <a:cs typeface="Nimbus Roman"/>
              </a:defRPr>
            </a:lvl8pPr>
            <a:lvl9pPr>
              <a:defRPr sz="4275">
                <a:solidFill>
                  <a:srgbClr val="40352D"/>
                </a:solidFill>
                <a:latin typeface="Nimbus Roman"/>
                <a:ea typeface="Nimbus Roman"/>
                <a:cs typeface="Nimbus Roman"/>
              </a:defRPr>
            </a:lvl9pPr>
          </a:lstStyle>
          <a:p xmlns:a="http://schemas.openxmlformats.org/drawingml/2006/main">
            <a:pPr>
              <a:defRPr sz="4275">
                <a:solidFill>
                  <a:srgbClr val="40352D"/>
                </a:solidFill>
                <a:latin typeface="Nimbus Roman"/>
                <a:ea typeface="Nimbus Roman"/>
                <a:cs typeface="Nimbus Roman"/>
              </a:defRPr>
            </a:pPr>
            <a:r>
              <a:rPr sz="4275">
                <a:solidFill>
                  <a:srgbClr val="40352D"/>
                </a:solidFill>
                <a:latin typeface="Nimbus Roman"/>
                <a:ea typeface="Nimbus Roman"/>
                <a:cs typeface="Nimbus Roman"/>
              </a:rPr>
              <a:t>Materiales y confort</a:t>
            </a:r>
          </a:p>
        </p:txBody>
      </p:sp>
      <p:sp>
        <p:nvSpPr>
          <p:cNvPr id="5" name="">
            <a:extLst xmlns:a="http://schemas.openxmlformats.org/drawingml/2006/main">
              <a:ext uri="{FF2B5EF4-FFF2-40B4-BE49-F238E27FC236}">
                <a16:creationId xmlns:a16="http://schemas.microsoft.com/office/drawing/2014/main" id="{CAEF0316-7936-4772-8D16-16103C59F27D}"/>
              </a:ext>
            </a:extLst>
          </p:cNvPr>
          <p:cNvSpPr>
            <a:spLocks xmlns:a="http://schemas.openxmlformats.org/drawingml/2006/main" noGrp="1"/>
          </p:cNvSpPr>
          <p:nvPr/>
        </p:nvSpPr>
        <p:spPr>
          <a:xfrm xmlns:a="http://schemas.openxmlformats.org/drawingml/2006/main">
            <a:off x="628650" y="3762375"/>
            <a:ext cx="4953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DejaVu Sans"/>
                <a:ea typeface="DejaVu Sans"/>
                <a:cs typeface="DejaVu Sans"/>
              </a:defRPr>
            </a:defPPr>
            <a:lvl1pPr>
              <a:defRPr sz="2025">
                <a:solidFill>
                  <a:srgbClr val="40352D"/>
                </a:solidFill>
                <a:latin typeface="DejaVu Sans"/>
                <a:ea typeface="DejaVu Sans"/>
                <a:cs typeface="DejaVu Sans"/>
              </a:defRPr>
            </a:lvl1pPr>
            <a:lvl2pPr>
              <a:defRPr sz="2025">
                <a:solidFill>
                  <a:srgbClr val="40352D"/>
                </a:solidFill>
                <a:latin typeface="DejaVu Sans"/>
                <a:ea typeface="DejaVu Sans"/>
                <a:cs typeface="DejaVu Sans"/>
              </a:defRPr>
            </a:lvl2pPr>
            <a:lvl3pPr>
              <a:defRPr sz="2025">
                <a:solidFill>
                  <a:srgbClr val="40352D"/>
                </a:solidFill>
                <a:latin typeface="DejaVu Sans"/>
                <a:ea typeface="DejaVu Sans"/>
                <a:cs typeface="DejaVu Sans"/>
              </a:defRPr>
            </a:lvl3pPr>
            <a:lvl4pPr>
              <a:defRPr sz="2025">
                <a:solidFill>
                  <a:srgbClr val="40352D"/>
                </a:solidFill>
                <a:latin typeface="DejaVu Sans"/>
                <a:ea typeface="DejaVu Sans"/>
                <a:cs typeface="DejaVu Sans"/>
              </a:defRPr>
            </a:lvl4pPr>
            <a:lvl5pPr>
              <a:defRPr sz="2025">
                <a:solidFill>
                  <a:srgbClr val="40352D"/>
                </a:solidFill>
                <a:latin typeface="DejaVu Sans"/>
                <a:ea typeface="DejaVu Sans"/>
                <a:cs typeface="DejaVu Sans"/>
              </a:defRPr>
            </a:lvl5pPr>
            <a:lvl6pPr>
              <a:defRPr sz="2025">
                <a:solidFill>
                  <a:srgbClr val="40352D"/>
                </a:solidFill>
                <a:latin typeface="DejaVu Sans"/>
                <a:ea typeface="DejaVu Sans"/>
                <a:cs typeface="DejaVu Sans"/>
              </a:defRPr>
            </a:lvl6pPr>
            <a:lvl7pPr>
              <a:defRPr sz="2025">
                <a:solidFill>
                  <a:srgbClr val="40352D"/>
                </a:solidFill>
                <a:latin typeface="DejaVu Sans"/>
                <a:ea typeface="DejaVu Sans"/>
                <a:cs typeface="DejaVu Sans"/>
              </a:defRPr>
            </a:lvl7pPr>
            <a:lvl8pPr>
              <a:defRPr sz="2025">
                <a:solidFill>
                  <a:srgbClr val="40352D"/>
                </a:solidFill>
                <a:latin typeface="DejaVu Sans"/>
                <a:ea typeface="DejaVu Sans"/>
                <a:cs typeface="DejaVu Sans"/>
              </a:defRPr>
            </a:lvl8pPr>
            <a:lvl9pPr>
              <a:defRPr sz="2025">
                <a:solidFill>
                  <a:srgbClr val="40352D"/>
                </a:solidFill>
                <a:latin typeface="DejaVu Sans"/>
                <a:ea typeface="DejaVu Sans"/>
                <a:cs typeface="DejaVu Sans"/>
              </a:defRPr>
            </a:lvl9pPr>
          </a:lstStyle>
          <a:p xmlns:a="http://schemas.openxmlformats.org/drawingml/2006/main">
            <a:pPr>
              <a:defRPr sz="2025">
                <a:solidFill>
                  <a:srgbClr val="40352D"/>
                </a:solidFill>
                <a:latin typeface="DejaVu Sans"/>
                <a:ea typeface="DejaVu Sans"/>
                <a:cs typeface="DejaVu Sans"/>
              </a:defRPr>
            </a:pPr>
            <a:r>
              <a:rPr sz="2025">
                <a:solidFill>
                  <a:srgbClr val="40352D"/>
                </a:solidFill>
                <a:latin typeface="DejaVu Sans"/>
                <a:ea typeface="DejaVu Sans"/>
                <a:cs typeface="DejaVu Sans"/>
              </a:rPr>
              <a:t>Una guía para elegir tu sofá</a:t>
            </a:r>
          </a:p>
        </p:txBody>
      </p:sp>
      <p:pic>
        <p:nvPicPr>
          <p:cNvPr id="6" name="">
            <a:extLst xmlns:a="http://schemas.openxmlformats.org/drawingml/2006/main">
              <a:ext uri="{FF2B5EF4-FFF2-40B4-BE49-F238E27FC236}">
                <a16:creationId xmlns:a16="http://schemas.microsoft.com/office/drawing/2014/main" id="{2F9EE057-D047-4958-807D-795B1F6B488D}"/>
              </a:ext>
            </a:extLst>
          </p:cNvPr>
          <p:cNvPicPr>
            <a:picLocks xmlns:a="http://schemas.openxmlformats.org/drawingml/2006/main" noChangeAspect="1"/>
          </p:cNvPicPr>
          <p:nvPr/>
        </p:nvPicPr>
        <p:blipFill>
          <a:blip xmlns:r="http://schemas.openxmlformats.org/officeDocument/2006/relationships" xmlns:a="http://schemas.openxmlformats.org/drawingml/2006/main" r:embed="R37cbffb6eaa447dd"/>
          <a:srcRect xmlns:a="http://schemas.openxmlformats.org/drawingml/2006/main" l="0" t="10801" r="0" b="10801"/>
          <a:stretch xmlns:a="http://schemas.openxmlformats.org/drawingml/2006/main">
            <a:fillRect l="0" t="0" r="0" b="0"/>
          </a:stretch>
        </p:blipFill>
        <p:spPr>
          <a:xfrm xmlns:a="http://schemas.openxmlformats.org/drawingml/2006/main">
            <a:off x="6096000" y="1619250"/>
            <a:ext cx="5467350" cy="42862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1B1BBFB-C805-4F03-AD9F-AD6174172CE5}"/>
              </a:ext>
            </a:extLst>
          </p:cNvPr>
          <p:cNvSpPr>
            <a:spLocks xmlns:a="http://schemas.openxmlformats.org/drawingml/2006/main" noGrp="1"/>
          </p:cNvSpPr>
          <p:nvPr/>
        </p:nvSpPr>
        <p:spPr>
          <a:xfrm xmlns:a="http://schemas.openxmlformats.org/drawingml/2006/main">
            <a:off x="628650" y="5524500"/>
            <a:ext cx="4857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a:solidFill>
                  <a:srgbClr val="756859"/>
                </a:solidFill>
                <a:latin typeface="DejaVu Sans"/>
                <a:ea typeface="DejaVu Sans"/>
                <a:cs typeface="DejaVu Sans"/>
              </a:defRPr>
            </a:defPPr>
            <a:lvl1pPr>
              <a:defRPr sz="1125">
                <a:solidFill>
                  <a:srgbClr val="756859"/>
                </a:solidFill>
                <a:latin typeface="DejaVu Sans"/>
                <a:ea typeface="DejaVu Sans"/>
                <a:cs typeface="DejaVu Sans"/>
              </a:defRPr>
            </a:lvl1pPr>
            <a:lvl2pPr>
              <a:defRPr sz="1125">
                <a:solidFill>
                  <a:srgbClr val="756859"/>
                </a:solidFill>
                <a:latin typeface="DejaVu Sans"/>
                <a:ea typeface="DejaVu Sans"/>
                <a:cs typeface="DejaVu Sans"/>
              </a:defRPr>
            </a:lvl2pPr>
            <a:lvl3pPr>
              <a:defRPr sz="1125">
                <a:solidFill>
                  <a:srgbClr val="756859"/>
                </a:solidFill>
                <a:latin typeface="DejaVu Sans"/>
                <a:ea typeface="DejaVu Sans"/>
                <a:cs typeface="DejaVu Sans"/>
              </a:defRPr>
            </a:lvl3pPr>
            <a:lvl4pPr>
              <a:defRPr sz="1125">
                <a:solidFill>
                  <a:srgbClr val="756859"/>
                </a:solidFill>
                <a:latin typeface="DejaVu Sans"/>
                <a:ea typeface="DejaVu Sans"/>
                <a:cs typeface="DejaVu Sans"/>
              </a:defRPr>
            </a:lvl4pPr>
            <a:lvl5pPr>
              <a:defRPr sz="1125">
                <a:solidFill>
                  <a:srgbClr val="756859"/>
                </a:solidFill>
                <a:latin typeface="DejaVu Sans"/>
                <a:ea typeface="DejaVu Sans"/>
                <a:cs typeface="DejaVu Sans"/>
              </a:defRPr>
            </a:lvl5pPr>
            <a:lvl6pPr>
              <a:defRPr sz="1125">
                <a:solidFill>
                  <a:srgbClr val="756859"/>
                </a:solidFill>
                <a:latin typeface="DejaVu Sans"/>
                <a:ea typeface="DejaVu Sans"/>
                <a:cs typeface="DejaVu Sans"/>
              </a:defRPr>
            </a:lvl6pPr>
            <a:lvl7pPr>
              <a:defRPr sz="1125">
                <a:solidFill>
                  <a:srgbClr val="756859"/>
                </a:solidFill>
                <a:latin typeface="DejaVu Sans"/>
                <a:ea typeface="DejaVu Sans"/>
                <a:cs typeface="DejaVu Sans"/>
              </a:defRPr>
            </a:lvl7pPr>
            <a:lvl8pPr>
              <a:defRPr sz="1125">
                <a:solidFill>
                  <a:srgbClr val="756859"/>
                </a:solidFill>
                <a:latin typeface="DejaVu Sans"/>
                <a:ea typeface="DejaVu Sans"/>
                <a:cs typeface="DejaVu Sans"/>
              </a:defRPr>
            </a:lvl8pPr>
            <a:lvl9pPr>
              <a:defRPr sz="1125">
                <a:solidFill>
                  <a:srgbClr val="756859"/>
                </a:solidFill>
                <a:latin typeface="DejaVu Sans"/>
                <a:ea typeface="DejaVu Sans"/>
                <a:cs typeface="DejaVu Sans"/>
              </a:defRPr>
            </a:lvl9pPr>
          </a:lstStyle>
          <a:p xmlns:a="http://schemas.openxmlformats.org/drawingml/2006/main">
            <a:pPr>
              <a:defRPr sz="1125">
                <a:solidFill>
                  <a:srgbClr val="756859"/>
                </a:solidFill>
                <a:latin typeface="DejaVu Sans"/>
                <a:ea typeface="DejaVu Sans"/>
                <a:cs typeface="DejaVu Sans"/>
              </a:defRPr>
            </a:pPr>
            <a:r>
              <a:rPr sz="1125">
                <a:solidFill>
                  <a:srgbClr val="756859"/>
                </a:solidFill>
                <a:latin typeface="DejaVu Sans"/>
                <a:ea typeface="DejaVu Sans"/>
                <a:cs typeface="DejaVu Sans"/>
              </a:rPr>
              <a:t>Imágenes ilustrativas de materiales y diseño</a:t>
            </a:r>
          </a:p>
        </p:txBody>
      </p:sp>
    </p:spTree>
    <p:extLst>
      <p:ext uri="{BB962C8B-B14F-4D97-AF65-F5344CB8AC3E}">
        <p14:creationId xmlns:p14="http://schemas.microsoft.com/office/powerpoint/2010/main" val="1077571416"/>
      </p:ext>
    </p:extLst>
  </p:cSld>
</p:sld>
</file>

<file path=ppt/slides/slide2.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176ABF2-0942-447D-AB7B-244368491D87}"/>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El interior de un sofá</a:t>
            </a:r>
          </a:p>
        </p:txBody>
      </p:sp>
      <p:sp>
        <p:nvSpPr>
          <p:cNvPr id="2" name="">
            <a:extLst xmlns:a="http://schemas.openxmlformats.org/drawingml/2006/main">
              <a:ext uri="{FF2B5EF4-FFF2-40B4-BE49-F238E27FC236}">
                <a16:creationId xmlns:a16="http://schemas.microsoft.com/office/drawing/2014/main" id="{85845F8E-708D-4747-8100-FF8350D63EAF}"/>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18E6FCB6-772D-409B-8D35-8AD9E04C55D7}"/>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02</a:t>
            </a:r>
          </a:p>
        </p:txBody>
      </p:sp>
      <p:sp>
        <p:nvSpPr>
          <p:cNvPr id="4" name="">
            <a:extLst xmlns:a="http://schemas.openxmlformats.org/drawingml/2006/main">
              <a:ext uri="{FF2B5EF4-FFF2-40B4-BE49-F238E27FC236}">
                <a16:creationId xmlns:a16="http://schemas.microsoft.com/office/drawing/2014/main" id="{94B7EE90-4AB4-4562-B085-DB12A0ED5D32}"/>
              </a:ext>
            </a:extLst>
          </p:cNvPr>
          <p:cNvSpPr>
            <a:spLocks xmlns:a="http://schemas.openxmlformats.org/drawingml/2006/main" noGrp="1"/>
          </p:cNvSpPr>
          <p:nvPr/>
        </p:nvSpPr>
        <p:spPr>
          <a:xfrm xmlns:a="http://schemas.openxmlformats.org/drawingml/2006/main">
            <a:off x="6286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01  Estructura</a:t>
            </a:r>
          </a:p>
        </p:txBody>
      </p:sp>
      <p:sp>
        <p:nvSpPr>
          <p:cNvPr id="5" name="">
            <a:extLst xmlns:a="http://schemas.openxmlformats.org/drawingml/2006/main">
              <a:ext uri="{FF2B5EF4-FFF2-40B4-BE49-F238E27FC236}">
                <a16:creationId xmlns:a16="http://schemas.microsoft.com/office/drawing/2014/main" id="{4711C2F1-6315-4F70-A15B-9B911AA812C4}"/>
              </a:ext>
            </a:extLst>
          </p:cNvPr>
          <p:cNvSpPr>
            <a:spLocks xmlns:a="http://schemas.openxmlformats.org/drawingml/2006/main" noGrp="1"/>
          </p:cNvSpPr>
          <p:nvPr/>
        </p:nvSpPr>
        <p:spPr>
          <a:xfrm xmlns:a="http://schemas.openxmlformats.org/drawingml/2006/main">
            <a:off x="6286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Define la forma y sostiene el conjunto.</a:t>
            </a:r>
          </a:p>
        </p:txBody>
      </p:sp>
      <p:sp>
        <p:nvSpPr>
          <p:cNvPr id="6" name="">
            <a:extLst xmlns:a="http://schemas.openxmlformats.org/drawingml/2006/main">
              <a:ext uri="{FF2B5EF4-FFF2-40B4-BE49-F238E27FC236}">
                <a16:creationId xmlns:a16="http://schemas.microsoft.com/office/drawing/2014/main" id="{83190977-98D6-44C5-962C-EDE6EEBE03B9}"/>
              </a:ext>
            </a:extLst>
          </p:cNvPr>
          <p:cNvSpPr>
            <a:spLocks xmlns:a="http://schemas.openxmlformats.org/drawingml/2006/main" noGrp="1"/>
          </p:cNvSpPr>
          <p:nvPr/>
        </p:nvSpPr>
        <p:spPr>
          <a:xfrm xmlns:a="http://schemas.openxmlformats.org/drawingml/2006/main">
            <a:off x="62674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02  Suspensión</a:t>
            </a:r>
          </a:p>
        </p:txBody>
      </p:sp>
      <p:sp>
        <p:nvSpPr>
          <p:cNvPr id="7" name="">
            <a:extLst xmlns:a="http://schemas.openxmlformats.org/drawingml/2006/main">
              <a:ext uri="{FF2B5EF4-FFF2-40B4-BE49-F238E27FC236}">
                <a16:creationId xmlns:a16="http://schemas.microsoft.com/office/drawing/2014/main" id="{594BD901-C2B4-44C5-AEC5-5669AC395F7D}"/>
              </a:ext>
            </a:extLst>
          </p:cNvPr>
          <p:cNvSpPr>
            <a:spLocks xmlns:a="http://schemas.openxmlformats.org/drawingml/2006/main" noGrp="1"/>
          </p:cNvSpPr>
          <p:nvPr/>
        </p:nvSpPr>
        <p:spPr>
          <a:xfrm xmlns:a="http://schemas.openxmlformats.org/drawingml/2006/main">
            <a:off x="62674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Sostiene el asiento y aporta elasticidad.</a:t>
            </a:r>
          </a:p>
        </p:txBody>
      </p:sp>
      <p:sp>
        <p:nvSpPr>
          <p:cNvPr id="8" name="">
            <a:extLst xmlns:a="http://schemas.openxmlformats.org/drawingml/2006/main">
              <a:ext uri="{FF2B5EF4-FFF2-40B4-BE49-F238E27FC236}">
                <a16:creationId xmlns:a16="http://schemas.microsoft.com/office/drawing/2014/main" id="{876DD2D7-52EB-41E9-863E-5C1E9B0E4826}"/>
              </a:ext>
            </a:extLst>
          </p:cNvPr>
          <p:cNvSpPr>
            <a:spLocks xmlns:a="http://schemas.openxmlformats.org/drawingml/2006/main" noGrp="1"/>
          </p:cNvSpPr>
          <p:nvPr/>
        </p:nvSpPr>
        <p:spPr>
          <a:xfrm xmlns:a="http://schemas.openxmlformats.org/drawingml/2006/main">
            <a:off x="6286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03  Relleno</a:t>
            </a:r>
          </a:p>
        </p:txBody>
      </p:sp>
      <p:sp>
        <p:nvSpPr>
          <p:cNvPr id="9" name="">
            <a:extLst xmlns:a="http://schemas.openxmlformats.org/drawingml/2006/main">
              <a:ext uri="{FF2B5EF4-FFF2-40B4-BE49-F238E27FC236}">
                <a16:creationId xmlns:a16="http://schemas.microsoft.com/office/drawing/2014/main" id="{CEC8466E-7989-4584-A464-92CB2F3DB8B2}"/>
              </a:ext>
            </a:extLst>
          </p:cNvPr>
          <p:cNvSpPr>
            <a:spLocks xmlns:a="http://schemas.openxmlformats.org/drawingml/2006/main" noGrp="1"/>
          </p:cNvSpPr>
          <p:nvPr/>
        </p:nvSpPr>
        <p:spPr>
          <a:xfrm xmlns:a="http://schemas.openxmlformats.org/drawingml/2006/main">
            <a:off x="6286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Combina soporte y suavidad al sentarse.</a:t>
            </a:r>
          </a:p>
        </p:txBody>
      </p:sp>
      <p:sp>
        <p:nvSpPr>
          <p:cNvPr id="10" name="">
            <a:extLst xmlns:a="http://schemas.openxmlformats.org/drawingml/2006/main">
              <a:ext uri="{FF2B5EF4-FFF2-40B4-BE49-F238E27FC236}">
                <a16:creationId xmlns:a16="http://schemas.microsoft.com/office/drawing/2014/main" id="{3D46CC1E-0130-455C-8CA5-E19C5BBCAE5D}"/>
              </a:ext>
            </a:extLst>
          </p:cNvPr>
          <p:cNvSpPr>
            <a:spLocks xmlns:a="http://schemas.openxmlformats.org/drawingml/2006/main" noGrp="1"/>
          </p:cNvSpPr>
          <p:nvPr/>
        </p:nvSpPr>
        <p:spPr>
          <a:xfrm xmlns:a="http://schemas.openxmlformats.org/drawingml/2006/main">
            <a:off x="62674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04  Tapizado y terminaciones</a:t>
            </a:r>
          </a:p>
        </p:txBody>
      </p:sp>
      <p:sp>
        <p:nvSpPr>
          <p:cNvPr id="11" name="">
            <a:extLst xmlns:a="http://schemas.openxmlformats.org/drawingml/2006/main">
              <a:ext uri="{FF2B5EF4-FFF2-40B4-BE49-F238E27FC236}">
                <a16:creationId xmlns:a16="http://schemas.microsoft.com/office/drawing/2014/main" id="{2C0E693F-FC84-47B7-A9D3-33093F610A76}"/>
              </a:ext>
            </a:extLst>
          </p:cNvPr>
          <p:cNvSpPr>
            <a:spLocks xmlns:a="http://schemas.openxmlformats.org/drawingml/2006/main" noGrp="1"/>
          </p:cNvSpPr>
          <p:nvPr/>
        </p:nvSpPr>
        <p:spPr>
          <a:xfrm xmlns:a="http://schemas.openxmlformats.org/drawingml/2006/main">
            <a:off x="62674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Aportan textura, color y acabado.</a:t>
            </a:r>
          </a:p>
        </p:txBody>
      </p:sp>
      <p:sp>
        <p:nvSpPr>
          <p:cNvPr id="12" name="">
            <a:extLst xmlns:a="http://schemas.openxmlformats.org/drawingml/2006/main">
              <a:ext uri="{FF2B5EF4-FFF2-40B4-BE49-F238E27FC236}">
                <a16:creationId xmlns:a16="http://schemas.microsoft.com/office/drawing/2014/main" id="{82E71632-F6EB-436A-8C9F-20BE4913D34E}"/>
              </a:ext>
            </a:extLst>
          </p:cNvPr>
          <p:cNvSpPr>
            <a:spLocks xmlns:a="http://schemas.openxmlformats.org/drawingml/2006/main" noGrp="1"/>
          </p:cNvSpPr>
          <p:nvPr/>
        </p:nvSpPr>
        <p:spPr>
          <a:xfrm xmlns:a="http://schemas.openxmlformats.org/drawingml/2006/main">
            <a:off x="628650" y="5943600"/>
            <a:ext cx="10858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a:solidFill>
                  <a:srgbClr val="756859"/>
                </a:solidFill>
                <a:latin typeface="DejaVu Sans"/>
                <a:ea typeface="DejaVu Sans"/>
                <a:cs typeface="DejaVu Sans"/>
              </a:defRPr>
            </a:defPPr>
            <a:lvl1pPr>
              <a:defRPr sz="1200">
                <a:solidFill>
                  <a:srgbClr val="756859"/>
                </a:solidFill>
                <a:latin typeface="DejaVu Sans"/>
                <a:ea typeface="DejaVu Sans"/>
                <a:cs typeface="DejaVu Sans"/>
              </a:defRPr>
            </a:lvl1pPr>
            <a:lvl2pPr>
              <a:defRPr sz="1200">
                <a:solidFill>
                  <a:srgbClr val="756859"/>
                </a:solidFill>
                <a:latin typeface="DejaVu Sans"/>
                <a:ea typeface="DejaVu Sans"/>
                <a:cs typeface="DejaVu Sans"/>
              </a:defRPr>
            </a:lvl2pPr>
            <a:lvl3pPr>
              <a:defRPr sz="1200">
                <a:solidFill>
                  <a:srgbClr val="756859"/>
                </a:solidFill>
                <a:latin typeface="DejaVu Sans"/>
                <a:ea typeface="DejaVu Sans"/>
                <a:cs typeface="DejaVu Sans"/>
              </a:defRPr>
            </a:lvl3pPr>
            <a:lvl4pPr>
              <a:defRPr sz="1200">
                <a:solidFill>
                  <a:srgbClr val="756859"/>
                </a:solidFill>
                <a:latin typeface="DejaVu Sans"/>
                <a:ea typeface="DejaVu Sans"/>
                <a:cs typeface="DejaVu Sans"/>
              </a:defRPr>
            </a:lvl4pPr>
            <a:lvl5pPr>
              <a:defRPr sz="1200">
                <a:solidFill>
                  <a:srgbClr val="756859"/>
                </a:solidFill>
                <a:latin typeface="DejaVu Sans"/>
                <a:ea typeface="DejaVu Sans"/>
                <a:cs typeface="DejaVu Sans"/>
              </a:defRPr>
            </a:lvl5pPr>
            <a:lvl6pPr>
              <a:defRPr sz="1200">
                <a:solidFill>
                  <a:srgbClr val="756859"/>
                </a:solidFill>
                <a:latin typeface="DejaVu Sans"/>
                <a:ea typeface="DejaVu Sans"/>
                <a:cs typeface="DejaVu Sans"/>
              </a:defRPr>
            </a:lvl6pPr>
            <a:lvl7pPr>
              <a:defRPr sz="1200">
                <a:solidFill>
                  <a:srgbClr val="756859"/>
                </a:solidFill>
                <a:latin typeface="DejaVu Sans"/>
                <a:ea typeface="DejaVu Sans"/>
                <a:cs typeface="DejaVu Sans"/>
              </a:defRPr>
            </a:lvl7pPr>
            <a:lvl8pPr>
              <a:defRPr sz="1200">
                <a:solidFill>
                  <a:srgbClr val="756859"/>
                </a:solidFill>
                <a:latin typeface="DejaVu Sans"/>
                <a:ea typeface="DejaVu Sans"/>
                <a:cs typeface="DejaVu Sans"/>
              </a:defRPr>
            </a:lvl8pPr>
            <a:lvl9pPr>
              <a:defRPr sz="1200">
                <a:solidFill>
                  <a:srgbClr val="756859"/>
                </a:solidFill>
                <a:latin typeface="DejaVu Sans"/>
                <a:ea typeface="DejaVu Sans"/>
                <a:cs typeface="DejaVu Sans"/>
              </a:defRPr>
            </a:lvl9pPr>
          </a:lstStyle>
          <a:p xmlns:a="http://schemas.openxmlformats.org/drawingml/2006/main">
            <a:pPr>
              <a:defRPr sz="1200">
                <a:solidFill>
                  <a:srgbClr val="756859"/>
                </a:solidFill>
                <a:latin typeface="DejaVu Sans"/>
                <a:ea typeface="DejaVu Sans"/>
                <a:cs typeface="DejaVu Sans"/>
              </a:defRPr>
            </a:pPr>
            <a:r>
              <a:rPr sz="1200">
                <a:solidFill>
                  <a:srgbClr val="756859"/>
                </a:solidFill>
                <a:latin typeface="DejaVu Sans"/>
                <a:ea typeface="DejaVu Sans"/>
                <a:cs typeface="DejaVu Sans"/>
              </a:rPr>
              <a:t>Las opciones de esta guía se confirman según el modelo y la disponibilidad.</a:t>
            </a:r>
          </a:p>
        </p:txBody>
      </p:sp>
    </p:spTree>
    <p:extLst>
      <p:ext uri="{BB962C8B-B14F-4D97-AF65-F5344CB8AC3E}">
        <p14:creationId xmlns:p14="http://schemas.microsoft.com/office/powerpoint/2010/main" val="2079394578"/>
      </p:ext>
    </p:extLst>
  </p:cSld>
</p:sld>
</file>

<file path=ppt/slides/slide3.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B7FF05E-31DA-4760-9EF7-3186F2DA4890}"/>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La estructura</a:t>
            </a:r>
          </a:p>
        </p:txBody>
      </p:sp>
      <p:sp>
        <p:nvSpPr>
          <p:cNvPr id="2" name="">
            <a:extLst xmlns:a="http://schemas.openxmlformats.org/drawingml/2006/main">
              <a:ext uri="{FF2B5EF4-FFF2-40B4-BE49-F238E27FC236}">
                <a16:creationId xmlns:a16="http://schemas.microsoft.com/office/drawing/2014/main" id="{F2A9CC66-4FDC-4097-8F00-4248F98B26C2}"/>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C5202331-0B45-43B7-A16C-D6384C50BFFC}"/>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03</a:t>
            </a:r>
          </a:p>
        </p:txBody>
      </p:sp>
      <p:pic>
        <p:nvPicPr>
          <p:cNvPr id="4" name="">
            <a:extLst xmlns:a="http://schemas.openxmlformats.org/drawingml/2006/main">
              <a:ext uri="{FF2B5EF4-FFF2-40B4-BE49-F238E27FC236}">
                <a16:creationId xmlns:a16="http://schemas.microsoft.com/office/drawing/2014/main" id="{7A11B89A-584A-4E19-82AE-9DA2CFF82D81}"/>
              </a:ext>
            </a:extLst>
          </p:cNvPr>
          <p:cNvPicPr>
            <a:picLocks xmlns:a="http://schemas.openxmlformats.org/drawingml/2006/main" noChangeAspect="1"/>
          </p:cNvPicPr>
          <p:nvPr/>
        </p:nvPicPr>
        <p:blipFill>
          <a:blip xmlns:r="http://schemas.openxmlformats.org/officeDocument/2006/relationships" xmlns:a="http://schemas.openxmlformats.org/drawingml/2006/main" r:embed="Rf4c6ad5985b94618"/>
          <a:srcRect xmlns:a="http://schemas.openxmlformats.org/drawingml/2006/main" l="0" t="8801" r="0" b="8801"/>
          <a:stretch xmlns:a="http://schemas.openxmlformats.org/drawingml/2006/main">
            <a:fillRect l="0" t="0" r="0" b="0"/>
          </a:stretch>
        </p:blipFill>
        <p:spPr>
          <a:xfrm xmlns:a="http://schemas.openxmlformats.org/drawingml/2006/main">
            <a:off x="6477000" y="1666875"/>
            <a:ext cx="5086350" cy="4191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07D360F-E5E1-4059-85C8-B02341A7930E}"/>
              </a:ext>
            </a:extLst>
          </p:cNvPr>
          <p:cNvSpPr>
            <a:spLocks xmlns:a="http://schemas.openxmlformats.org/drawingml/2006/main" noGrp="1"/>
          </p:cNvSpPr>
          <p:nvPr/>
        </p:nvSpPr>
        <p:spPr>
          <a:xfrm xmlns:a="http://schemas.openxmlformats.org/drawingml/2006/main">
            <a:off x="628650" y="168592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Madera maciza seca</a:t>
            </a:r>
          </a:p>
        </p:txBody>
      </p:sp>
      <p:sp>
        <p:nvSpPr>
          <p:cNvPr id="6" name="">
            <a:extLst xmlns:a="http://schemas.openxmlformats.org/drawingml/2006/main">
              <a:ext uri="{FF2B5EF4-FFF2-40B4-BE49-F238E27FC236}">
                <a16:creationId xmlns:a16="http://schemas.microsoft.com/office/drawing/2014/main" id="{56A37A6C-9F09-451F-8BAF-56F7BBFE7EED}"/>
              </a:ext>
            </a:extLst>
          </p:cNvPr>
          <p:cNvSpPr>
            <a:spLocks xmlns:a="http://schemas.openxmlformats.org/drawingml/2006/main" noGrp="1"/>
          </p:cNvSpPr>
          <p:nvPr/>
        </p:nvSpPr>
        <p:spPr>
          <a:xfrm xmlns:a="http://schemas.openxmlformats.org/drawingml/2006/main">
            <a:off x="628650" y="209550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Para largueros, refuerzos y patas. Su secado y sus uniones influyen en la estabilidad.</a:t>
            </a:r>
          </a:p>
        </p:txBody>
      </p:sp>
      <p:sp>
        <p:nvSpPr>
          <p:cNvPr id="7" name="">
            <a:extLst xmlns:a="http://schemas.openxmlformats.org/drawingml/2006/main">
              <a:ext uri="{FF2B5EF4-FFF2-40B4-BE49-F238E27FC236}">
                <a16:creationId xmlns:a16="http://schemas.microsoft.com/office/drawing/2014/main" id="{D771435F-C33C-496E-9E1E-2A356657A527}"/>
              </a:ext>
            </a:extLst>
          </p:cNvPr>
          <p:cNvSpPr>
            <a:spLocks xmlns:a="http://schemas.openxmlformats.org/drawingml/2006/main" noGrp="1"/>
          </p:cNvSpPr>
          <p:nvPr/>
        </p:nvSpPr>
        <p:spPr>
          <a:xfrm xmlns:a="http://schemas.openxmlformats.org/drawingml/2006/main">
            <a:off x="628650" y="3048000"/>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Multilaminado</a:t>
            </a:r>
          </a:p>
        </p:txBody>
      </p:sp>
      <p:sp>
        <p:nvSpPr>
          <p:cNvPr id="8" name="">
            <a:extLst xmlns:a="http://schemas.openxmlformats.org/drawingml/2006/main">
              <a:ext uri="{FF2B5EF4-FFF2-40B4-BE49-F238E27FC236}">
                <a16:creationId xmlns:a16="http://schemas.microsoft.com/office/drawing/2014/main" id="{39FDC2E5-9B7D-47F9-8630-C7529BFF7BAF}"/>
              </a:ext>
            </a:extLst>
          </p:cNvPr>
          <p:cNvSpPr>
            <a:spLocks xmlns:a="http://schemas.openxmlformats.org/drawingml/2006/main" noGrp="1"/>
          </p:cNvSpPr>
          <p:nvPr/>
        </p:nvSpPr>
        <p:spPr>
          <a:xfrm xmlns:a="http://schemas.openxmlformats.org/drawingml/2006/main">
            <a:off x="628650" y="3457575"/>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Capas de madera unidas. Permite paneles resistentes y piezas curvas.</a:t>
            </a:r>
          </a:p>
        </p:txBody>
      </p:sp>
      <p:sp>
        <p:nvSpPr>
          <p:cNvPr id="9" name="">
            <a:extLst xmlns:a="http://schemas.openxmlformats.org/drawingml/2006/main">
              <a:ext uri="{FF2B5EF4-FFF2-40B4-BE49-F238E27FC236}">
                <a16:creationId xmlns:a16="http://schemas.microsoft.com/office/drawing/2014/main" id="{C1125293-E162-4BD4-858A-CF8690EA0188}"/>
              </a:ext>
            </a:extLst>
          </p:cNvPr>
          <p:cNvSpPr>
            <a:spLocks xmlns:a="http://schemas.openxmlformats.org/drawingml/2006/main" noGrp="1"/>
          </p:cNvSpPr>
          <p:nvPr/>
        </p:nvSpPr>
        <p:spPr>
          <a:xfrm xmlns:a="http://schemas.openxmlformats.org/drawingml/2006/main">
            <a:off x="628650" y="441007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Calidad del armado</a:t>
            </a:r>
          </a:p>
        </p:txBody>
      </p:sp>
      <p:sp>
        <p:nvSpPr>
          <p:cNvPr id="10" name="">
            <a:extLst xmlns:a="http://schemas.openxmlformats.org/drawingml/2006/main">
              <a:ext uri="{FF2B5EF4-FFF2-40B4-BE49-F238E27FC236}">
                <a16:creationId xmlns:a16="http://schemas.microsoft.com/office/drawing/2014/main" id="{51CD7F3A-3515-492F-B841-6AEE5B063B9D}"/>
              </a:ext>
            </a:extLst>
          </p:cNvPr>
          <p:cNvSpPr>
            <a:spLocks xmlns:a="http://schemas.openxmlformats.org/drawingml/2006/main" noGrp="1"/>
          </p:cNvSpPr>
          <p:nvPr/>
        </p:nvSpPr>
        <p:spPr>
          <a:xfrm xmlns:a="http://schemas.openxmlformats.org/drawingml/2006/main">
            <a:off x="628650" y="481965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La madera, el grosor, los ensambles y los refuerzos trabajan en conjunto.</a:t>
            </a:r>
          </a:p>
        </p:txBody>
      </p:sp>
    </p:spTree>
    <p:extLst>
      <p:ext uri="{BB962C8B-B14F-4D97-AF65-F5344CB8AC3E}">
        <p14:creationId xmlns:p14="http://schemas.microsoft.com/office/powerpoint/2010/main" val="1238100963"/>
      </p:ext>
    </p:extLst>
  </p:cSld>
</p:sld>
</file>

<file path=ppt/slides/slide4.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A7DECD8-8A75-45E3-8EC7-44482BD98037}"/>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Tableros y aplicaciones</a:t>
            </a:r>
          </a:p>
        </p:txBody>
      </p:sp>
      <p:sp>
        <p:nvSpPr>
          <p:cNvPr id="2" name="">
            <a:extLst xmlns:a="http://schemas.openxmlformats.org/drawingml/2006/main">
              <a:ext uri="{FF2B5EF4-FFF2-40B4-BE49-F238E27FC236}">
                <a16:creationId xmlns:a16="http://schemas.microsoft.com/office/drawing/2014/main" id="{34548432-9AB0-4017-99DC-9B9FAECE0B3F}"/>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3064145C-4726-4F88-986B-E8DF48B84196}"/>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04</a:t>
            </a:r>
          </a:p>
        </p:txBody>
      </p:sp>
      <p:sp>
        <p:nvSpPr>
          <p:cNvPr id="4" name="">
            <a:extLst xmlns:a="http://schemas.openxmlformats.org/drawingml/2006/main">
              <a:ext uri="{FF2B5EF4-FFF2-40B4-BE49-F238E27FC236}">
                <a16:creationId xmlns:a16="http://schemas.microsoft.com/office/drawing/2014/main" id="{3C8A7787-8B7C-4D92-B61C-AE0D1BB2D657}"/>
              </a:ext>
            </a:extLst>
          </p:cNvPr>
          <p:cNvSpPr>
            <a:spLocks xmlns:a="http://schemas.openxmlformats.org/drawingml/2006/main" noGrp="1"/>
          </p:cNvSpPr>
          <p:nvPr/>
        </p:nvSpPr>
        <p:spPr>
          <a:xfrm xmlns:a="http://schemas.openxmlformats.org/drawingml/2006/main">
            <a:off x="6286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MDF</a:t>
            </a:r>
          </a:p>
        </p:txBody>
      </p:sp>
      <p:sp>
        <p:nvSpPr>
          <p:cNvPr id="5" name="">
            <a:extLst xmlns:a="http://schemas.openxmlformats.org/drawingml/2006/main">
              <a:ext uri="{FF2B5EF4-FFF2-40B4-BE49-F238E27FC236}">
                <a16:creationId xmlns:a16="http://schemas.microsoft.com/office/drawing/2014/main" id="{5EBA092A-8059-4BB5-A7A1-F15F20DD99A2}"/>
              </a:ext>
            </a:extLst>
          </p:cNvPr>
          <p:cNvSpPr>
            <a:spLocks xmlns:a="http://schemas.openxmlformats.org/drawingml/2006/main" noGrp="1"/>
          </p:cNvSpPr>
          <p:nvPr/>
        </p:nvSpPr>
        <p:spPr>
          <a:xfrm xmlns:a="http://schemas.openxmlformats.org/drawingml/2006/main">
            <a:off x="6286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Útil en piezas de forma y detalles decorativos. Las zonas de carga requieren una estructura adecuada.</a:t>
            </a:r>
          </a:p>
        </p:txBody>
      </p:sp>
      <p:sp>
        <p:nvSpPr>
          <p:cNvPr id="6" name="">
            <a:extLst xmlns:a="http://schemas.openxmlformats.org/drawingml/2006/main">
              <a:ext uri="{FF2B5EF4-FFF2-40B4-BE49-F238E27FC236}">
                <a16:creationId xmlns:a16="http://schemas.microsoft.com/office/drawing/2014/main" id="{8DD2A19F-3C49-4D71-A7EE-8C57D39969A2}"/>
              </a:ext>
            </a:extLst>
          </p:cNvPr>
          <p:cNvSpPr>
            <a:spLocks xmlns:a="http://schemas.openxmlformats.org/drawingml/2006/main" noGrp="1"/>
          </p:cNvSpPr>
          <p:nvPr/>
        </p:nvSpPr>
        <p:spPr>
          <a:xfrm xmlns:a="http://schemas.openxmlformats.org/drawingml/2006/main">
            <a:off x="62674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Aglomerado</a:t>
            </a:r>
          </a:p>
        </p:txBody>
      </p:sp>
      <p:sp>
        <p:nvSpPr>
          <p:cNvPr id="7" name="">
            <a:extLst xmlns:a="http://schemas.openxmlformats.org/drawingml/2006/main">
              <a:ext uri="{FF2B5EF4-FFF2-40B4-BE49-F238E27FC236}">
                <a16:creationId xmlns:a16="http://schemas.microsoft.com/office/drawing/2014/main" id="{0E0D653D-A6F1-47D3-A2DB-643578898E48}"/>
              </a:ext>
            </a:extLst>
          </p:cNvPr>
          <p:cNvSpPr>
            <a:spLocks xmlns:a="http://schemas.openxmlformats.org/drawingml/2006/main" noGrp="1"/>
          </p:cNvSpPr>
          <p:nvPr/>
        </p:nvSpPr>
        <p:spPr>
          <a:xfrm xmlns:a="http://schemas.openxmlformats.org/drawingml/2006/main">
            <a:off x="62674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Alternativa económica. Sus uniones y su sensibilidad a la humedad requieren atención.</a:t>
            </a:r>
          </a:p>
        </p:txBody>
      </p:sp>
      <p:sp>
        <p:nvSpPr>
          <p:cNvPr id="8" name="">
            <a:extLst xmlns:a="http://schemas.openxmlformats.org/drawingml/2006/main">
              <a:ext uri="{FF2B5EF4-FFF2-40B4-BE49-F238E27FC236}">
                <a16:creationId xmlns:a16="http://schemas.microsoft.com/office/drawing/2014/main" id="{82044B70-E209-4393-91A2-B48BED3CCB74}"/>
              </a:ext>
            </a:extLst>
          </p:cNvPr>
          <p:cNvSpPr>
            <a:spLocks xmlns:a="http://schemas.openxmlformats.org/drawingml/2006/main" noGrp="1"/>
          </p:cNvSpPr>
          <p:nvPr/>
        </p:nvSpPr>
        <p:spPr>
          <a:xfrm xmlns:a="http://schemas.openxmlformats.org/drawingml/2006/main">
            <a:off x="6286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Estructura oculta</a:t>
            </a:r>
          </a:p>
        </p:txBody>
      </p:sp>
      <p:sp>
        <p:nvSpPr>
          <p:cNvPr id="9" name="">
            <a:extLst xmlns:a="http://schemas.openxmlformats.org/drawingml/2006/main">
              <a:ext uri="{FF2B5EF4-FFF2-40B4-BE49-F238E27FC236}">
                <a16:creationId xmlns:a16="http://schemas.microsoft.com/office/drawing/2014/main" id="{CDFD77D0-6C47-471A-8B88-9D7324DF04B3}"/>
              </a:ext>
            </a:extLst>
          </p:cNvPr>
          <p:cNvSpPr>
            <a:spLocks xmlns:a="http://schemas.openxmlformats.org/drawingml/2006/main" noGrp="1"/>
          </p:cNvSpPr>
          <p:nvPr/>
        </p:nvSpPr>
        <p:spPr>
          <a:xfrm xmlns:a="http://schemas.openxmlformats.org/drawingml/2006/main">
            <a:off x="6286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El tapizado puede cubrir la base para dar un aspecto continuo.</a:t>
            </a:r>
          </a:p>
        </p:txBody>
      </p:sp>
      <p:sp>
        <p:nvSpPr>
          <p:cNvPr id="10" name="">
            <a:extLst xmlns:a="http://schemas.openxmlformats.org/drawingml/2006/main">
              <a:ext uri="{FF2B5EF4-FFF2-40B4-BE49-F238E27FC236}">
                <a16:creationId xmlns:a16="http://schemas.microsoft.com/office/drawing/2014/main" id="{88E004E2-BAF5-41AE-A945-ED16D858F0CC}"/>
              </a:ext>
            </a:extLst>
          </p:cNvPr>
          <p:cNvSpPr>
            <a:spLocks xmlns:a="http://schemas.openxmlformats.org/drawingml/2006/main" noGrp="1"/>
          </p:cNvSpPr>
          <p:nvPr/>
        </p:nvSpPr>
        <p:spPr>
          <a:xfrm xmlns:a="http://schemas.openxmlformats.org/drawingml/2006/main">
            <a:off x="62674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Patas y apoyos</a:t>
            </a:r>
          </a:p>
        </p:txBody>
      </p:sp>
      <p:sp>
        <p:nvSpPr>
          <p:cNvPr id="11" name="">
            <a:extLst xmlns:a="http://schemas.openxmlformats.org/drawingml/2006/main">
              <a:ext uri="{FF2B5EF4-FFF2-40B4-BE49-F238E27FC236}">
                <a16:creationId xmlns:a16="http://schemas.microsoft.com/office/drawing/2014/main" id="{9F5E938F-C243-462B-BE3B-A3CFEB5E76B5}"/>
              </a:ext>
            </a:extLst>
          </p:cNvPr>
          <p:cNvSpPr>
            <a:spLocks xmlns:a="http://schemas.openxmlformats.org/drawingml/2006/main" noGrp="1"/>
          </p:cNvSpPr>
          <p:nvPr/>
        </p:nvSpPr>
        <p:spPr>
          <a:xfrm xmlns:a="http://schemas.openxmlformats.org/drawingml/2006/main">
            <a:off x="62674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Su ubicación y fijación influyen en la estabilidad del sofá.</a:t>
            </a:r>
          </a:p>
        </p:txBody>
      </p:sp>
    </p:spTree>
    <p:extLst>
      <p:ext uri="{BB962C8B-B14F-4D97-AF65-F5344CB8AC3E}">
        <p14:creationId xmlns:p14="http://schemas.microsoft.com/office/powerpoint/2010/main" val="2087335323"/>
      </p:ext>
    </p:extLst>
  </p:cSld>
</p:sld>
</file>

<file path=ppt/slides/slide5.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5A665E9-103B-4E61-8E44-C9BDEBCB96EA}"/>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La suspensión</a:t>
            </a:r>
          </a:p>
        </p:txBody>
      </p:sp>
      <p:sp>
        <p:nvSpPr>
          <p:cNvPr id="2" name="">
            <a:extLst xmlns:a="http://schemas.openxmlformats.org/drawingml/2006/main">
              <a:ext uri="{FF2B5EF4-FFF2-40B4-BE49-F238E27FC236}">
                <a16:creationId xmlns:a16="http://schemas.microsoft.com/office/drawing/2014/main" id="{E3B65850-3C65-4F2F-9AF1-028096E615BF}"/>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5AF6E477-23CA-4CEA-B99C-0E218B2F1EA2}"/>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05</a:t>
            </a:r>
          </a:p>
        </p:txBody>
      </p:sp>
      <p:pic>
        <p:nvPicPr>
          <p:cNvPr id="4" name="">
            <a:extLst xmlns:a="http://schemas.openxmlformats.org/drawingml/2006/main">
              <a:ext uri="{FF2B5EF4-FFF2-40B4-BE49-F238E27FC236}">
                <a16:creationId xmlns:a16="http://schemas.microsoft.com/office/drawing/2014/main" id="{0852F96F-DDE9-43A8-A620-9A9C191E1DC5}"/>
              </a:ext>
            </a:extLst>
          </p:cNvPr>
          <p:cNvPicPr>
            <a:picLocks xmlns:a="http://schemas.openxmlformats.org/drawingml/2006/main" noChangeAspect="1"/>
          </p:cNvPicPr>
          <p:nvPr/>
        </p:nvPicPr>
        <p:blipFill>
          <a:blip xmlns:r="http://schemas.openxmlformats.org/officeDocument/2006/relationships" xmlns:a="http://schemas.openxmlformats.org/drawingml/2006/main" r:embed="Rf75e9ed5178342e5"/>
          <a:srcRect xmlns:a="http://schemas.openxmlformats.org/drawingml/2006/main" l="0" t="8801" r="0" b="8801"/>
          <a:stretch xmlns:a="http://schemas.openxmlformats.org/drawingml/2006/main">
            <a:fillRect l="0" t="0" r="0" b="0"/>
          </a:stretch>
        </p:blipFill>
        <p:spPr>
          <a:xfrm xmlns:a="http://schemas.openxmlformats.org/drawingml/2006/main">
            <a:off x="6477000" y="1666875"/>
            <a:ext cx="5086350" cy="4191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C3B8BF6-CEA3-475A-BADC-3ABCBE6DF82E}"/>
              </a:ext>
            </a:extLst>
          </p:cNvPr>
          <p:cNvSpPr>
            <a:spLocks xmlns:a="http://schemas.openxmlformats.org/drawingml/2006/main" noGrp="1"/>
          </p:cNvSpPr>
          <p:nvPr/>
        </p:nvSpPr>
        <p:spPr>
          <a:xfrm xmlns:a="http://schemas.openxmlformats.org/drawingml/2006/main">
            <a:off x="628650" y="168592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Cinchas elásticas</a:t>
            </a:r>
          </a:p>
        </p:txBody>
      </p:sp>
      <p:sp>
        <p:nvSpPr>
          <p:cNvPr id="6" name="">
            <a:extLst xmlns:a="http://schemas.openxmlformats.org/drawingml/2006/main">
              <a:ext uri="{FF2B5EF4-FFF2-40B4-BE49-F238E27FC236}">
                <a16:creationId xmlns:a16="http://schemas.microsoft.com/office/drawing/2014/main" id="{72356FCB-753D-4A68-A9CD-DD8BD588C909}"/>
              </a:ext>
            </a:extLst>
          </p:cNvPr>
          <p:cNvSpPr>
            <a:spLocks xmlns:a="http://schemas.openxmlformats.org/drawingml/2006/main" noGrp="1"/>
          </p:cNvSpPr>
          <p:nvPr/>
        </p:nvSpPr>
        <p:spPr>
          <a:xfrm xmlns:a="http://schemas.openxmlformats.org/drawingml/2006/main">
            <a:off x="628650" y="209550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Bandas tensadas y entrecruzadas que sostienen el asiento.</a:t>
            </a:r>
          </a:p>
        </p:txBody>
      </p:sp>
      <p:sp>
        <p:nvSpPr>
          <p:cNvPr id="7" name="">
            <a:extLst xmlns:a="http://schemas.openxmlformats.org/drawingml/2006/main">
              <a:ext uri="{FF2B5EF4-FFF2-40B4-BE49-F238E27FC236}">
                <a16:creationId xmlns:a16="http://schemas.microsoft.com/office/drawing/2014/main" id="{2E91B909-0764-47AE-B5D5-D4A21ADCB2CB}"/>
              </a:ext>
            </a:extLst>
          </p:cNvPr>
          <p:cNvSpPr>
            <a:spLocks xmlns:a="http://schemas.openxmlformats.org/drawingml/2006/main" noGrp="1"/>
          </p:cNvSpPr>
          <p:nvPr/>
        </p:nvSpPr>
        <p:spPr>
          <a:xfrm xmlns:a="http://schemas.openxmlformats.org/drawingml/2006/main">
            <a:off x="628650" y="3048000"/>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Resortes zigzag</a:t>
            </a:r>
          </a:p>
        </p:txBody>
      </p:sp>
      <p:sp>
        <p:nvSpPr>
          <p:cNvPr id="8" name="">
            <a:extLst xmlns:a="http://schemas.openxmlformats.org/drawingml/2006/main">
              <a:ext uri="{FF2B5EF4-FFF2-40B4-BE49-F238E27FC236}">
                <a16:creationId xmlns:a16="http://schemas.microsoft.com/office/drawing/2014/main" id="{48A3A0E3-1CF1-4E59-A052-870401FC0F23}"/>
              </a:ext>
            </a:extLst>
          </p:cNvPr>
          <p:cNvSpPr>
            <a:spLocks xmlns:a="http://schemas.openxmlformats.org/drawingml/2006/main" noGrp="1"/>
          </p:cNvSpPr>
          <p:nvPr/>
        </p:nvSpPr>
        <p:spPr>
          <a:xfrm xmlns:a="http://schemas.openxmlformats.org/drawingml/2006/main">
            <a:off x="628650" y="3457575"/>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Resortes internos sujetos al marco que aportan elasticidad.</a:t>
            </a:r>
          </a:p>
        </p:txBody>
      </p:sp>
      <p:sp>
        <p:nvSpPr>
          <p:cNvPr id="9" name="">
            <a:extLst xmlns:a="http://schemas.openxmlformats.org/drawingml/2006/main">
              <a:ext uri="{FF2B5EF4-FFF2-40B4-BE49-F238E27FC236}">
                <a16:creationId xmlns:a16="http://schemas.microsoft.com/office/drawing/2014/main" id="{962BDBD0-03CF-4CAF-A271-CBED5EE91626}"/>
              </a:ext>
            </a:extLst>
          </p:cNvPr>
          <p:cNvSpPr>
            <a:spLocks xmlns:a="http://schemas.openxmlformats.org/drawingml/2006/main" noGrp="1"/>
          </p:cNvSpPr>
          <p:nvPr/>
        </p:nvSpPr>
        <p:spPr>
          <a:xfrm xmlns:a="http://schemas.openxmlformats.org/drawingml/2006/main">
            <a:off x="628650" y="441007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Base rígida</a:t>
            </a:r>
          </a:p>
        </p:txBody>
      </p:sp>
      <p:sp>
        <p:nvSpPr>
          <p:cNvPr id="10" name="">
            <a:extLst xmlns:a="http://schemas.openxmlformats.org/drawingml/2006/main">
              <a:ext uri="{FF2B5EF4-FFF2-40B4-BE49-F238E27FC236}">
                <a16:creationId xmlns:a16="http://schemas.microsoft.com/office/drawing/2014/main" id="{9408BE54-91F9-4166-BF08-FDF3DAF16237}"/>
              </a:ext>
            </a:extLst>
          </p:cNvPr>
          <p:cNvSpPr>
            <a:spLocks xmlns:a="http://schemas.openxmlformats.org/drawingml/2006/main" noGrp="1"/>
          </p:cNvSpPr>
          <p:nvPr/>
        </p:nvSpPr>
        <p:spPr>
          <a:xfrm xmlns:a="http://schemas.openxmlformats.org/drawingml/2006/main">
            <a:off x="628650" y="481965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Tablero bajo el relleno. Ofrece una sensación más firme.</a:t>
            </a:r>
          </a:p>
        </p:txBody>
      </p:sp>
    </p:spTree>
    <p:extLst>
      <p:ext uri="{BB962C8B-B14F-4D97-AF65-F5344CB8AC3E}">
        <p14:creationId xmlns:p14="http://schemas.microsoft.com/office/powerpoint/2010/main" val="1144820194"/>
      </p:ext>
    </p:extLst>
  </p:cSld>
</p:sld>
</file>

<file path=ppt/slides/slide6.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E621BBF-A600-4F2D-85B3-95FAE923D2EC}"/>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Espumas para el asiento</a:t>
            </a:r>
          </a:p>
        </p:txBody>
      </p:sp>
      <p:sp>
        <p:nvSpPr>
          <p:cNvPr id="2" name="">
            <a:extLst xmlns:a="http://schemas.openxmlformats.org/drawingml/2006/main">
              <a:ext uri="{FF2B5EF4-FFF2-40B4-BE49-F238E27FC236}">
                <a16:creationId xmlns:a16="http://schemas.microsoft.com/office/drawing/2014/main" id="{406DDE80-0AA4-44E9-A81F-B1ECF642D292}"/>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E88EF5A6-AAAB-4669-B7A2-B4BC67133C45}"/>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06</a:t>
            </a:r>
          </a:p>
        </p:txBody>
      </p:sp>
      <p:pic>
        <p:nvPicPr>
          <p:cNvPr id="4" name="">
            <a:extLst xmlns:a="http://schemas.openxmlformats.org/drawingml/2006/main">
              <a:ext uri="{FF2B5EF4-FFF2-40B4-BE49-F238E27FC236}">
                <a16:creationId xmlns:a16="http://schemas.microsoft.com/office/drawing/2014/main" id="{6B82D490-ED74-4201-8ABB-24078C997DCE}"/>
              </a:ext>
            </a:extLst>
          </p:cNvPr>
          <p:cNvPicPr>
            <a:picLocks xmlns:a="http://schemas.openxmlformats.org/drawingml/2006/main" noChangeAspect="1"/>
          </p:cNvPicPr>
          <p:nvPr/>
        </p:nvPicPr>
        <p:blipFill>
          <a:blip xmlns:r="http://schemas.openxmlformats.org/officeDocument/2006/relationships" xmlns:a="http://schemas.openxmlformats.org/drawingml/2006/main" r:embed="R02f7acf39a754987"/>
          <a:srcRect xmlns:a="http://schemas.openxmlformats.org/drawingml/2006/main" l="0" t="8801" r="0" b="8801"/>
          <a:stretch xmlns:a="http://schemas.openxmlformats.org/drawingml/2006/main">
            <a:fillRect l="0" t="0" r="0" b="0"/>
          </a:stretch>
        </p:blipFill>
        <p:spPr>
          <a:xfrm xmlns:a="http://schemas.openxmlformats.org/drawingml/2006/main">
            <a:off x="6477000" y="1666875"/>
            <a:ext cx="5086350" cy="4191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F3DDF2B-A196-4A0C-9704-521EB7DE1292}"/>
              </a:ext>
            </a:extLst>
          </p:cNvPr>
          <p:cNvSpPr>
            <a:spLocks xmlns:a="http://schemas.openxmlformats.org/drawingml/2006/main" noGrp="1"/>
          </p:cNvSpPr>
          <p:nvPr/>
        </p:nvSpPr>
        <p:spPr>
          <a:xfrm xmlns:a="http://schemas.openxmlformats.org/drawingml/2006/main">
            <a:off x="628650" y="168592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Poliuretano convencional</a:t>
            </a:r>
          </a:p>
        </p:txBody>
      </p:sp>
      <p:sp>
        <p:nvSpPr>
          <p:cNvPr id="6" name="">
            <a:extLst xmlns:a="http://schemas.openxmlformats.org/drawingml/2006/main">
              <a:ext uri="{FF2B5EF4-FFF2-40B4-BE49-F238E27FC236}">
                <a16:creationId xmlns:a16="http://schemas.microsoft.com/office/drawing/2014/main" id="{33CD38D4-5D81-4736-AEE2-3BD5699722AB}"/>
              </a:ext>
            </a:extLst>
          </p:cNvPr>
          <p:cNvSpPr>
            <a:spLocks xmlns:a="http://schemas.openxmlformats.org/drawingml/2006/main" noGrp="1"/>
          </p:cNvSpPr>
          <p:nvPr/>
        </p:nvSpPr>
        <p:spPr>
          <a:xfrm xmlns:a="http://schemas.openxmlformats.org/drawingml/2006/main">
            <a:off x="628650" y="209550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Disponible en distintas densidades y firmezas para cada aplicación.</a:t>
            </a:r>
          </a:p>
        </p:txBody>
      </p:sp>
      <p:sp>
        <p:nvSpPr>
          <p:cNvPr id="7" name="">
            <a:extLst xmlns:a="http://schemas.openxmlformats.org/drawingml/2006/main">
              <a:ext uri="{FF2B5EF4-FFF2-40B4-BE49-F238E27FC236}">
                <a16:creationId xmlns:a16="http://schemas.microsoft.com/office/drawing/2014/main" id="{9BA9A577-3156-40D1-A4CC-F995FAFB9796}"/>
              </a:ext>
            </a:extLst>
          </p:cNvPr>
          <p:cNvSpPr>
            <a:spLocks xmlns:a="http://schemas.openxmlformats.org/drawingml/2006/main" noGrp="1"/>
          </p:cNvSpPr>
          <p:nvPr/>
        </p:nvSpPr>
        <p:spPr>
          <a:xfrm xmlns:a="http://schemas.openxmlformats.org/drawingml/2006/main">
            <a:off x="628650" y="3048000"/>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Alta resiliencia · HR</a:t>
            </a:r>
          </a:p>
        </p:txBody>
      </p:sp>
      <p:sp>
        <p:nvSpPr>
          <p:cNvPr id="8" name="">
            <a:extLst xmlns:a="http://schemas.openxmlformats.org/drawingml/2006/main">
              <a:ext uri="{FF2B5EF4-FFF2-40B4-BE49-F238E27FC236}">
                <a16:creationId xmlns:a16="http://schemas.microsoft.com/office/drawing/2014/main" id="{507B6A10-BA1E-48E0-97F6-2092D45CE80B}"/>
              </a:ext>
            </a:extLst>
          </p:cNvPr>
          <p:cNvSpPr>
            <a:spLocks xmlns:a="http://schemas.openxmlformats.org/drawingml/2006/main" noGrp="1"/>
          </p:cNvSpPr>
          <p:nvPr/>
        </p:nvSpPr>
        <p:spPr>
          <a:xfrm xmlns:a="http://schemas.openxmlformats.org/drawingml/2006/main">
            <a:off x="628650" y="3457575"/>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Espuma elástica con buena recuperación. Su desempeño depende de la calidad específica.</a:t>
            </a:r>
          </a:p>
        </p:txBody>
      </p:sp>
      <p:sp>
        <p:nvSpPr>
          <p:cNvPr id="9" name="">
            <a:extLst xmlns:a="http://schemas.openxmlformats.org/drawingml/2006/main">
              <a:ext uri="{FF2B5EF4-FFF2-40B4-BE49-F238E27FC236}">
                <a16:creationId xmlns:a16="http://schemas.microsoft.com/office/drawing/2014/main" id="{A3A62B39-6FE9-4351-94F9-CFC7815464BD}"/>
              </a:ext>
            </a:extLst>
          </p:cNvPr>
          <p:cNvSpPr>
            <a:spLocks xmlns:a="http://schemas.openxmlformats.org/drawingml/2006/main" noGrp="1"/>
          </p:cNvSpPr>
          <p:nvPr/>
        </p:nvSpPr>
        <p:spPr>
          <a:xfrm xmlns:a="http://schemas.openxmlformats.org/drawingml/2006/main">
            <a:off x="628650" y="441007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Capas de confort</a:t>
            </a:r>
          </a:p>
        </p:txBody>
      </p:sp>
      <p:sp>
        <p:nvSpPr>
          <p:cNvPr id="10" name="">
            <a:extLst xmlns:a="http://schemas.openxmlformats.org/drawingml/2006/main">
              <a:ext uri="{FF2B5EF4-FFF2-40B4-BE49-F238E27FC236}">
                <a16:creationId xmlns:a16="http://schemas.microsoft.com/office/drawing/2014/main" id="{6F6F9499-7D6F-4022-8450-0B6C2A6EF764}"/>
              </a:ext>
            </a:extLst>
          </p:cNvPr>
          <p:cNvSpPr>
            <a:spLocks xmlns:a="http://schemas.openxmlformats.org/drawingml/2006/main" noGrp="1"/>
          </p:cNvSpPr>
          <p:nvPr/>
        </p:nvSpPr>
        <p:spPr>
          <a:xfrm xmlns:a="http://schemas.openxmlformats.org/drawingml/2006/main">
            <a:off x="628650" y="481965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Una capa superficial suave puede complementar el núcleo de soporte.</a:t>
            </a:r>
          </a:p>
        </p:txBody>
      </p:sp>
    </p:spTree>
    <p:extLst>
      <p:ext uri="{BB962C8B-B14F-4D97-AF65-F5344CB8AC3E}">
        <p14:creationId xmlns:p14="http://schemas.microsoft.com/office/powerpoint/2010/main" val="629858875"/>
      </p:ext>
    </p:extLst>
  </p:cSld>
</p:sld>
</file>

<file path=ppt/slides/slide7.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990B829-35BC-41F0-B39F-17371449CEB8}"/>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Densidad y firmeza</a:t>
            </a:r>
          </a:p>
        </p:txBody>
      </p:sp>
      <p:sp>
        <p:nvSpPr>
          <p:cNvPr id="2" name="">
            <a:extLst xmlns:a="http://schemas.openxmlformats.org/drawingml/2006/main">
              <a:ext uri="{FF2B5EF4-FFF2-40B4-BE49-F238E27FC236}">
                <a16:creationId xmlns:a16="http://schemas.microsoft.com/office/drawing/2014/main" id="{06540F04-1C15-40BC-83F5-C85B38A7980B}"/>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6F98C7AF-9746-4268-8EEC-0204920DF33E}"/>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07</a:t>
            </a:r>
          </a:p>
        </p:txBody>
      </p:sp>
      <p:sp>
        <p:nvSpPr>
          <p:cNvPr id="4" name="">
            <a:extLst xmlns:a="http://schemas.openxmlformats.org/drawingml/2006/main">
              <a:ext uri="{FF2B5EF4-FFF2-40B4-BE49-F238E27FC236}">
                <a16:creationId xmlns:a16="http://schemas.microsoft.com/office/drawing/2014/main" id="{20FDEEB5-358B-44B3-84A2-05E9595A75FA}"/>
              </a:ext>
            </a:extLst>
          </p:cNvPr>
          <p:cNvSpPr>
            <a:spLocks xmlns:a="http://schemas.openxmlformats.org/drawingml/2006/main" noGrp="1"/>
          </p:cNvSpPr>
          <p:nvPr/>
        </p:nvSpPr>
        <p:spPr>
          <a:xfrm xmlns:a="http://schemas.openxmlformats.org/drawingml/2006/main">
            <a:off x="6286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Densidad</a:t>
            </a:r>
          </a:p>
        </p:txBody>
      </p:sp>
      <p:sp>
        <p:nvSpPr>
          <p:cNvPr id="5" name="">
            <a:extLst xmlns:a="http://schemas.openxmlformats.org/drawingml/2006/main">
              <a:ext uri="{FF2B5EF4-FFF2-40B4-BE49-F238E27FC236}">
                <a16:creationId xmlns:a16="http://schemas.microsoft.com/office/drawing/2014/main" id="{A299AD08-B110-414B-8842-F5C023D6DE66}"/>
              </a:ext>
            </a:extLst>
          </p:cNvPr>
          <p:cNvSpPr>
            <a:spLocks xmlns:a="http://schemas.openxmlformats.org/drawingml/2006/main" noGrp="1"/>
          </p:cNvSpPr>
          <p:nvPr/>
        </p:nvSpPr>
        <p:spPr>
          <a:xfrm xmlns:a="http://schemas.openxmlformats.org/drawingml/2006/main">
            <a:off x="6286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Se expresa en kg/m³. Indica la masa de espuma por volumen y ayuda a comparar especificaciones.</a:t>
            </a:r>
          </a:p>
        </p:txBody>
      </p:sp>
      <p:sp>
        <p:nvSpPr>
          <p:cNvPr id="6" name="">
            <a:extLst xmlns:a="http://schemas.openxmlformats.org/drawingml/2006/main">
              <a:ext uri="{FF2B5EF4-FFF2-40B4-BE49-F238E27FC236}">
                <a16:creationId xmlns:a16="http://schemas.microsoft.com/office/drawing/2014/main" id="{53FACACA-F409-47A2-9E36-6694B814A394}"/>
              </a:ext>
            </a:extLst>
          </p:cNvPr>
          <p:cNvSpPr>
            <a:spLocks xmlns:a="http://schemas.openxmlformats.org/drawingml/2006/main" noGrp="1"/>
          </p:cNvSpPr>
          <p:nvPr/>
        </p:nvSpPr>
        <p:spPr>
          <a:xfrm xmlns:a="http://schemas.openxmlformats.org/drawingml/2006/main">
            <a:off x="62674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Firmeza</a:t>
            </a:r>
          </a:p>
        </p:txBody>
      </p:sp>
      <p:sp>
        <p:nvSpPr>
          <p:cNvPr id="7" name="">
            <a:extLst xmlns:a="http://schemas.openxmlformats.org/drawingml/2006/main">
              <a:ext uri="{FF2B5EF4-FFF2-40B4-BE49-F238E27FC236}">
                <a16:creationId xmlns:a16="http://schemas.microsoft.com/office/drawing/2014/main" id="{B0C390CD-1A48-421F-8CF7-581FD525D39F}"/>
              </a:ext>
            </a:extLst>
          </p:cNvPr>
          <p:cNvSpPr>
            <a:spLocks xmlns:a="http://schemas.openxmlformats.org/drawingml/2006/main" noGrp="1"/>
          </p:cNvSpPr>
          <p:nvPr/>
        </p:nvSpPr>
        <p:spPr>
          <a:xfrm xmlns:a="http://schemas.openxmlformats.org/drawingml/2006/main">
            <a:off x="62674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Describe la resistencia al comprimirla. Determina parte de la sensación al sentarse.</a:t>
            </a:r>
          </a:p>
        </p:txBody>
      </p:sp>
      <p:sp>
        <p:nvSpPr>
          <p:cNvPr id="8" name="">
            <a:extLst xmlns:a="http://schemas.openxmlformats.org/drawingml/2006/main">
              <a:ext uri="{FF2B5EF4-FFF2-40B4-BE49-F238E27FC236}">
                <a16:creationId xmlns:a16="http://schemas.microsoft.com/office/drawing/2014/main" id="{F68318C2-A81D-4ED1-98BB-56D5FF35AC8D}"/>
              </a:ext>
            </a:extLst>
          </p:cNvPr>
          <p:cNvSpPr>
            <a:spLocks xmlns:a="http://schemas.openxmlformats.org/drawingml/2006/main" noGrp="1"/>
          </p:cNvSpPr>
          <p:nvPr/>
        </p:nvSpPr>
        <p:spPr>
          <a:xfrm xmlns:a="http://schemas.openxmlformats.org/drawingml/2006/main">
            <a:off x="6286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Espesor</a:t>
            </a:r>
          </a:p>
        </p:txBody>
      </p:sp>
      <p:sp>
        <p:nvSpPr>
          <p:cNvPr id="9" name="">
            <a:extLst xmlns:a="http://schemas.openxmlformats.org/drawingml/2006/main">
              <a:ext uri="{FF2B5EF4-FFF2-40B4-BE49-F238E27FC236}">
                <a16:creationId xmlns:a16="http://schemas.microsoft.com/office/drawing/2014/main" id="{313D6549-1C23-46B1-A657-24A9660B4608}"/>
              </a:ext>
            </a:extLst>
          </p:cNvPr>
          <p:cNvSpPr>
            <a:spLocks xmlns:a="http://schemas.openxmlformats.org/drawingml/2006/main" noGrp="1"/>
          </p:cNvSpPr>
          <p:nvPr/>
        </p:nvSpPr>
        <p:spPr>
          <a:xfrm xmlns:a="http://schemas.openxmlformats.org/drawingml/2006/main">
            <a:off x="6286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Junto con la suspensión y la espuma, modifica la comodidad del asiento.</a:t>
            </a:r>
          </a:p>
        </p:txBody>
      </p:sp>
      <p:sp>
        <p:nvSpPr>
          <p:cNvPr id="10" name="">
            <a:extLst xmlns:a="http://schemas.openxmlformats.org/drawingml/2006/main">
              <a:ext uri="{FF2B5EF4-FFF2-40B4-BE49-F238E27FC236}">
                <a16:creationId xmlns:a16="http://schemas.microsoft.com/office/drawing/2014/main" id="{C09FE271-B6C2-4E4E-9614-7A31F45AA8E9}"/>
              </a:ext>
            </a:extLst>
          </p:cNvPr>
          <p:cNvSpPr>
            <a:spLocks xmlns:a="http://schemas.openxmlformats.org/drawingml/2006/main" noGrp="1"/>
          </p:cNvSpPr>
          <p:nvPr/>
        </p:nvSpPr>
        <p:spPr>
          <a:xfrm xmlns:a="http://schemas.openxmlformats.org/drawingml/2006/main">
            <a:off x="62674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Elección del confort</a:t>
            </a:r>
          </a:p>
        </p:txBody>
      </p:sp>
      <p:sp>
        <p:nvSpPr>
          <p:cNvPr id="11" name="">
            <a:extLst xmlns:a="http://schemas.openxmlformats.org/drawingml/2006/main">
              <a:ext uri="{FF2B5EF4-FFF2-40B4-BE49-F238E27FC236}">
                <a16:creationId xmlns:a16="http://schemas.microsoft.com/office/drawing/2014/main" id="{63332EA1-3B7F-477C-8BCB-94DE135221D5}"/>
              </a:ext>
            </a:extLst>
          </p:cNvPr>
          <p:cNvSpPr>
            <a:spLocks xmlns:a="http://schemas.openxmlformats.org/drawingml/2006/main" noGrp="1"/>
          </p:cNvSpPr>
          <p:nvPr/>
        </p:nvSpPr>
        <p:spPr>
          <a:xfrm xmlns:a="http://schemas.openxmlformats.org/drawingml/2006/main">
            <a:off x="62674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La prueba del asiento ayuda a elegir entre una sensación firme, intermedia o envolvente.</a:t>
            </a:r>
          </a:p>
        </p:txBody>
      </p:sp>
      <p:sp>
        <p:nvSpPr>
          <p:cNvPr id="12" name="">
            <a:extLst xmlns:a="http://schemas.openxmlformats.org/drawingml/2006/main">
              <a:ext uri="{FF2B5EF4-FFF2-40B4-BE49-F238E27FC236}">
                <a16:creationId xmlns:a16="http://schemas.microsoft.com/office/drawing/2014/main" id="{21098274-15D9-444B-8F5E-7D10ECFDAC72}"/>
              </a:ext>
            </a:extLst>
          </p:cNvPr>
          <p:cNvSpPr>
            <a:spLocks xmlns:a="http://schemas.openxmlformats.org/drawingml/2006/main" noGrp="1"/>
          </p:cNvSpPr>
          <p:nvPr/>
        </p:nvSpPr>
        <p:spPr>
          <a:xfrm xmlns:a="http://schemas.openxmlformats.org/drawingml/2006/main">
            <a:off x="628650" y="5943600"/>
            <a:ext cx="10858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a:solidFill>
                  <a:srgbClr val="756859"/>
                </a:solidFill>
                <a:latin typeface="DejaVu Sans"/>
                <a:ea typeface="DejaVu Sans"/>
                <a:cs typeface="DejaVu Sans"/>
              </a:defRPr>
            </a:defPPr>
            <a:lvl1pPr>
              <a:defRPr sz="1200">
                <a:solidFill>
                  <a:srgbClr val="756859"/>
                </a:solidFill>
                <a:latin typeface="DejaVu Sans"/>
                <a:ea typeface="DejaVu Sans"/>
                <a:cs typeface="DejaVu Sans"/>
              </a:defRPr>
            </a:lvl1pPr>
            <a:lvl2pPr>
              <a:defRPr sz="1200">
                <a:solidFill>
                  <a:srgbClr val="756859"/>
                </a:solidFill>
                <a:latin typeface="DejaVu Sans"/>
                <a:ea typeface="DejaVu Sans"/>
                <a:cs typeface="DejaVu Sans"/>
              </a:defRPr>
            </a:lvl2pPr>
            <a:lvl3pPr>
              <a:defRPr sz="1200">
                <a:solidFill>
                  <a:srgbClr val="756859"/>
                </a:solidFill>
                <a:latin typeface="DejaVu Sans"/>
                <a:ea typeface="DejaVu Sans"/>
                <a:cs typeface="DejaVu Sans"/>
              </a:defRPr>
            </a:lvl3pPr>
            <a:lvl4pPr>
              <a:defRPr sz="1200">
                <a:solidFill>
                  <a:srgbClr val="756859"/>
                </a:solidFill>
                <a:latin typeface="DejaVu Sans"/>
                <a:ea typeface="DejaVu Sans"/>
                <a:cs typeface="DejaVu Sans"/>
              </a:defRPr>
            </a:lvl4pPr>
            <a:lvl5pPr>
              <a:defRPr sz="1200">
                <a:solidFill>
                  <a:srgbClr val="756859"/>
                </a:solidFill>
                <a:latin typeface="DejaVu Sans"/>
                <a:ea typeface="DejaVu Sans"/>
                <a:cs typeface="DejaVu Sans"/>
              </a:defRPr>
            </a:lvl5pPr>
            <a:lvl6pPr>
              <a:defRPr sz="1200">
                <a:solidFill>
                  <a:srgbClr val="756859"/>
                </a:solidFill>
                <a:latin typeface="DejaVu Sans"/>
                <a:ea typeface="DejaVu Sans"/>
                <a:cs typeface="DejaVu Sans"/>
              </a:defRPr>
            </a:lvl6pPr>
            <a:lvl7pPr>
              <a:defRPr sz="1200">
                <a:solidFill>
                  <a:srgbClr val="756859"/>
                </a:solidFill>
                <a:latin typeface="DejaVu Sans"/>
                <a:ea typeface="DejaVu Sans"/>
                <a:cs typeface="DejaVu Sans"/>
              </a:defRPr>
            </a:lvl7pPr>
            <a:lvl8pPr>
              <a:defRPr sz="1200">
                <a:solidFill>
                  <a:srgbClr val="756859"/>
                </a:solidFill>
                <a:latin typeface="DejaVu Sans"/>
                <a:ea typeface="DejaVu Sans"/>
                <a:cs typeface="DejaVu Sans"/>
              </a:defRPr>
            </a:lvl8pPr>
            <a:lvl9pPr>
              <a:defRPr sz="1200">
                <a:solidFill>
                  <a:srgbClr val="756859"/>
                </a:solidFill>
                <a:latin typeface="DejaVu Sans"/>
                <a:ea typeface="DejaVu Sans"/>
                <a:cs typeface="DejaVu Sans"/>
              </a:defRPr>
            </a:lvl9pPr>
          </a:lstStyle>
          <a:p xmlns:a="http://schemas.openxmlformats.org/drawingml/2006/main">
            <a:pPr>
              <a:defRPr sz="1200">
                <a:solidFill>
                  <a:srgbClr val="756859"/>
                </a:solidFill>
                <a:latin typeface="DejaVu Sans"/>
                <a:ea typeface="DejaVu Sans"/>
                <a:cs typeface="DejaVu Sans"/>
              </a:defRPr>
            </a:pPr>
            <a:r>
              <a:rPr sz="1200">
                <a:solidFill>
                  <a:srgbClr val="756859"/>
                </a:solidFill>
                <a:latin typeface="DejaVu Sans"/>
                <a:ea typeface="DejaVu Sans"/>
                <a:cs typeface="DejaVu Sans"/>
              </a:rPr>
              <a:t>Una mayor densidad no significa necesariamente una espuma más dura.</a:t>
            </a:r>
          </a:p>
        </p:txBody>
      </p:sp>
    </p:spTree>
    <p:extLst>
      <p:ext uri="{BB962C8B-B14F-4D97-AF65-F5344CB8AC3E}">
        <p14:creationId xmlns:p14="http://schemas.microsoft.com/office/powerpoint/2010/main" val="171971287"/>
      </p:ext>
    </p:extLst>
  </p:cSld>
</p:sld>
</file>

<file path=ppt/slides/slide8.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0E066BE6-9870-4B51-8235-6AA30D0A9BF2}"/>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Rellenos y suavidad</a:t>
            </a:r>
          </a:p>
        </p:txBody>
      </p:sp>
      <p:sp>
        <p:nvSpPr>
          <p:cNvPr id="2" name="">
            <a:extLst xmlns:a="http://schemas.openxmlformats.org/drawingml/2006/main">
              <a:ext uri="{FF2B5EF4-FFF2-40B4-BE49-F238E27FC236}">
                <a16:creationId xmlns:a16="http://schemas.microsoft.com/office/drawing/2014/main" id="{868CF146-EB8F-4275-A87D-C95AEEC13794}"/>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64A69BB4-DE60-4911-B91F-5DC2640E3579}"/>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08</a:t>
            </a:r>
          </a:p>
        </p:txBody>
      </p:sp>
      <p:sp>
        <p:nvSpPr>
          <p:cNvPr id="4" name="">
            <a:extLst xmlns:a="http://schemas.openxmlformats.org/drawingml/2006/main">
              <a:ext uri="{FF2B5EF4-FFF2-40B4-BE49-F238E27FC236}">
                <a16:creationId xmlns:a16="http://schemas.microsoft.com/office/drawing/2014/main" id="{5B7A8AF3-D8F8-410F-8231-F9C62A6A12C2}"/>
              </a:ext>
            </a:extLst>
          </p:cNvPr>
          <p:cNvSpPr>
            <a:spLocks xmlns:a="http://schemas.openxmlformats.org/drawingml/2006/main" noGrp="1"/>
          </p:cNvSpPr>
          <p:nvPr/>
        </p:nvSpPr>
        <p:spPr>
          <a:xfrm xmlns:a="http://schemas.openxmlformats.org/drawingml/2006/main">
            <a:off x="6286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Guata de poliéster</a:t>
            </a:r>
          </a:p>
        </p:txBody>
      </p:sp>
      <p:sp>
        <p:nvSpPr>
          <p:cNvPr id="5" name="">
            <a:extLst xmlns:a="http://schemas.openxmlformats.org/drawingml/2006/main">
              <a:ext uri="{FF2B5EF4-FFF2-40B4-BE49-F238E27FC236}">
                <a16:creationId xmlns:a16="http://schemas.microsoft.com/office/drawing/2014/main" id="{C7FC54C1-B8CA-4826-86F1-0A900C53D5C2}"/>
              </a:ext>
            </a:extLst>
          </p:cNvPr>
          <p:cNvSpPr>
            <a:spLocks xmlns:a="http://schemas.openxmlformats.org/drawingml/2006/main" noGrp="1"/>
          </p:cNvSpPr>
          <p:nvPr/>
        </p:nvSpPr>
        <p:spPr>
          <a:xfrm xmlns:a="http://schemas.openxmlformats.org/drawingml/2006/main">
            <a:off x="6286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Envuelve la espuma, suaviza los bordes y mejora el acabado.</a:t>
            </a:r>
          </a:p>
        </p:txBody>
      </p:sp>
      <p:sp>
        <p:nvSpPr>
          <p:cNvPr id="6" name="">
            <a:extLst xmlns:a="http://schemas.openxmlformats.org/drawingml/2006/main">
              <a:ext uri="{FF2B5EF4-FFF2-40B4-BE49-F238E27FC236}">
                <a16:creationId xmlns:a16="http://schemas.microsoft.com/office/drawing/2014/main" id="{6B7D31A6-D8D4-48C3-BE09-D57ECABBECBC}"/>
              </a:ext>
            </a:extLst>
          </p:cNvPr>
          <p:cNvSpPr>
            <a:spLocks xmlns:a="http://schemas.openxmlformats.org/drawingml/2006/main" noGrp="1"/>
          </p:cNvSpPr>
          <p:nvPr/>
        </p:nvSpPr>
        <p:spPr>
          <a:xfrm xmlns:a="http://schemas.openxmlformats.org/drawingml/2006/main">
            <a:off x="62674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Fibra siliconada</a:t>
            </a:r>
          </a:p>
        </p:txBody>
      </p:sp>
      <p:sp>
        <p:nvSpPr>
          <p:cNvPr id="7" name="">
            <a:extLst xmlns:a="http://schemas.openxmlformats.org/drawingml/2006/main">
              <a:ext uri="{FF2B5EF4-FFF2-40B4-BE49-F238E27FC236}">
                <a16:creationId xmlns:a16="http://schemas.microsoft.com/office/drawing/2014/main" id="{49782B08-F70F-4FF3-B626-EC5255541F97}"/>
              </a:ext>
            </a:extLst>
          </p:cNvPr>
          <p:cNvSpPr>
            <a:spLocks xmlns:a="http://schemas.openxmlformats.org/drawingml/2006/main" noGrp="1"/>
          </p:cNvSpPr>
          <p:nvPr/>
        </p:nvSpPr>
        <p:spPr>
          <a:xfrm xmlns:a="http://schemas.openxmlformats.org/drawingml/2006/main">
            <a:off x="62674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Aporta volumen a respaldos y almohadones. Requiere acomodado periódico.</a:t>
            </a:r>
          </a:p>
        </p:txBody>
      </p:sp>
      <p:sp>
        <p:nvSpPr>
          <p:cNvPr id="8" name="">
            <a:extLst xmlns:a="http://schemas.openxmlformats.org/drawingml/2006/main">
              <a:ext uri="{FF2B5EF4-FFF2-40B4-BE49-F238E27FC236}">
                <a16:creationId xmlns:a16="http://schemas.microsoft.com/office/drawing/2014/main" id="{BCD67DAF-39C4-409F-A8D9-D8D7F7DE735A}"/>
              </a:ext>
            </a:extLst>
          </p:cNvPr>
          <p:cNvSpPr>
            <a:spLocks xmlns:a="http://schemas.openxmlformats.org/drawingml/2006/main" noGrp="1"/>
          </p:cNvSpPr>
          <p:nvPr/>
        </p:nvSpPr>
        <p:spPr>
          <a:xfrm xmlns:a="http://schemas.openxmlformats.org/drawingml/2006/main">
            <a:off x="6286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Plumas y mezclas</a:t>
            </a:r>
          </a:p>
        </p:txBody>
      </p:sp>
      <p:sp>
        <p:nvSpPr>
          <p:cNvPr id="9" name="">
            <a:extLst xmlns:a="http://schemas.openxmlformats.org/drawingml/2006/main">
              <a:ext uri="{FF2B5EF4-FFF2-40B4-BE49-F238E27FC236}">
                <a16:creationId xmlns:a16="http://schemas.microsoft.com/office/drawing/2014/main" id="{4D37685D-239F-461C-B1F8-A4C30F222F1D}"/>
              </a:ext>
            </a:extLst>
          </p:cNvPr>
          <p:cNvSpPr>
            <a:spLocks xmlns:a="http://schemas.openxmlformats.org/drawingml/2006/main" noGrp="1"/>
          </p:cNvSpPr>
          <p:nvPr/>
        </p:nvSpPr>
        <p:spPr>
          <a:xfrm xmlns:a="http://schemas.openxmlformats.org/drawingml/2006/main">
            <a:off x="6286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Ofrecen una sensación envolvente y un aspecto relajado. Necesitan mantenimiento.</a:t>
            </a:r>
          </a:p>
        </p:txBody>
      </p:sp>
      <p:sp>
        <p:nvSpPr>
          <p:cNvPr id="10" name="">
            <a:extLst xmlns:a="http://schemas.openxmlformats.org/drawingml/2006/main">
              <a:ext uri="{FF2B5EF4-FFF2-40B4-BE49-F238E27FC236}">
                <a16:creationId xmlns:a16="http://schemas.microsoft.com/office/drawing/2014/main" id="{E275942E-DD74-4AE5-BB93-DD0387366127}"/>
              </a:ext>
            </a:extLst>
          </p:cNvPr>
          <p:cNvSpPr>
            <a:spLocks xmlns:a="http://schemas.openxmlformats.org/drawingml/2006/main" noGrp="1"/>
          </p:cNvSpPr>
          <p:nvPr/>
        </p:nvSpPr>
        <p:spPr>
          <a:xfrm xmlns:a="http://schemas.openxmlformats.org/drawingml/2006/main">
            <a:off x="62674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Espuma soft</a:t>
            </a:r>
          </a:p>
        </p:txBody>
      </p:sp>
      <p:sp>
        <p:nvSpPr>
          <p:cNvPr id="11" name="">
            <a:extLst xmlns:a="http://schemas.openxmlformats.org/drawingml/2006/main">
              <a:ext uri="{FF2B5EF4-FFF2-40B4-BE49-F238E27FC236}">
                <a16:creationId xmlns:a16="http://schemas.microsoft.com/office/drawing/2014/main" id="{87B6BE96-36BB-4D8B-A1C3-628D52C56B58}"/>
              </a:ext>
            </a:extLst>
          </p:cNvPr>
          <p:cNvSpPr>
            <a:spLocks xmlns:a="http://schemas.openxmlformats.org/drawingml/2006/main" noGrp="1"/>
          </p:cNvSpPr>
          <p:nvPr/>
        </p:nvSpPr>
        <p:spPr>
          <a:xfrm xmlns:a="http://schemas.openxmlformats.org/drawingml/2006/main">
            <a:off x="62674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Nombre comercial asociado a suavidad. La ficha técnica define su densidad y características.</a:t>
            </a:r>
          </a:p>
        </p:txBody>
      </p:sp>
    </p:spTree>
    <p:extLst>
      <p:ext uri="{BB962C8B-B14F-4D97-AF65-F5344CB8AC3E}">
        <p14:creationId xmlns:p14="http://schemas.microsoft.com/office/powerpoint/2010/main" val="540257311"/>
      </p:ext>
    </p:extLst>
  </p:cSld>
</p:sld>
</file>

<file path=ppt/slides/slide9.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B047181-E20B-499F-9ABD-18B0AE4AA6AF}"/>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Telas con textura</a:t>
            </a:r>
          </a:p>
        </p:txBody>
      </p:sp>
      <p:sp>
        <p:nvSpPr>
          <p:cNvPr id="2" name="">
            <a:extLst xmlns:a="http://schemas.openxmlformats.org/drawingml/2006/main">
              <a:ext uri="{FF2B5EF4-FFF2-40B4-BE49-F238E27FC236}">
                <a16:creationId xmlns:a16="http://schemas.microsoft.com/office/drawing/2014/main" id="{A876EA2B-742F-46D7-9FC5-90CAA97180D5}"/>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68D704A7-F556-419C-8153-E448EE9268F9}"/>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09</a:t>
            </a:r>
          </a:p>
        </p:txBody>
      </p:sp>
      <p:pic>
        <p:nvPicPr>
          <p:cNvPr id="4" name="">
            <a:extLst xmlns:a="http://schemas.openxmlformats.org/drawingml/2006/main">
              <a:ext uri="{FF2B5EF4-FFF2-40B4-BE49-F238E27FC236}">
                <a16:creationId xmlns:a16="http://schemas.microsoft.com/office/drawing/2014/main" id="{1138352F-F1AD-4DA9-AF6F-A91D0672ED76}"/>
              </a:ext>
            </a:extLst>
          </p:cNvPr>
          <p:cNvPicPr>
            <a:picLocks xmlns:a="http://schemas.openxmlformats.org/drawingml/2006/main" noChangeAspect="1"/>
          </p:cNvPicPr>
          <p:nvPr/>
        </p:nvPicPr>
        <p:blipFill>
          <a:blip xmlns:r="http://schemas.openxmlformats.org/officeDocument/2006/relationships" xmlns:a="http://schemas.openxmlformats.org/drawingml/2006/main" r:embed="R534a9daeb67748c7"/>
          <a:srcRect xmlns:a="http://schemas.openxmlformats.org/drawingml/2006/main" l="0" t="8801" r="0" b="8801"/>
          <a:stretch xmlns:a="http://schemas.openxmlformats.org/drawingml/2006/main">
            <a:fillRect l="0" t="0" r="0" b="0"/>
          </a:stretch>
        </p:blipFill>
        <p:spPr>
          <a:xfrm xmlns:a="http://schemas.openxmlformats.org/drawingml/2006/main">
            <a:off x="6477000" y="1666875"/>
            <a:ext cx="5086350" cy="4191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AD9147E-0629-430E-9B9F-CA534EBBA504}"/>
              </a:ext>
            </a:extLst>
          </p:cNvPr>
          <p:cNvSpPr>
            <a:spLocks xmlns:a="http://schemas.openxmlformats.org/drawingml/2006/main" noGrp="1"/>
          </p:cNvSpPr>
          <p:nvPr/>
        </p:nvSpPr>
        <p:spPr>
          <a:xfrm xmlns:a="http://schemas.openxmlformats.org/drawingml/2006/main">
            <a:off x="628650" y="168592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Chenille</a:t>
            </a:r>
          </a:p>
        </p:txBody>
      </p:sp>
      <p:sp>
        <p:nvSpPr>
          <p:cNvPr id="6" name="">
            <a:extLst xmlns:a="http://schemas.openxmlformats.org/drawingml/2006/main">
              <a:ext uri="{FF2B5EF4-FFF2-40B4-BE49-F238E27FC236}">
                <a16:creationId xmlns:a16="http://schemas.microsoft.com/office/drawing/2014/main" id="{C86FF28C-AB37-43E2-B8AF-F6F1C43EEE20}"/>
              </a:ext>
            </a:extLst>
          </p:cNvPr>
          <p:cNvSpPr>
            <a:spLocks xmlns:a="http://schemas.openxmlformats.org/drawingml/2006/main" noGrp="1"/>
          </p:cNvSpPr>
          <p:nvPr/>
        </p:nvSpPr>
        <p:spPr>
          <a:xfrm xmlns:a="http://schemas.openxmlformats.org/drawingml/2006/main">
            <a:off x="628650" y="209550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Tacto suave y superficie con textura. Hay distintas composiciones y calidades.</a:t>
            </a:r>
          </a:p>
        </p:txBody>
      </p:sp>
      <p:sp>
        <p:nvSpPr>
          <p:cNvPr id="7" name="">
            <a:extLst xmlns:a="http://schemas.openxmlformats.org/drawingml/2006/main">
              <a:ext uri="{FF2B5EF4-FFF2-40B4-BE49-F238E27FC236}">
                <a16:creationId xmlns:a16="http://schemas.microsoft.com/office/drawing/2014/main" id="{F243F448-5A47-4406-9B25-6287ED23FD1C}"/>
              </a:ext>
            </a:extLst>
          </p:cNvPr>
          <p:cNvSpPr>
            <a:spLocks xmlns:a="http://schemas.openxmlformats.org/drawingml/2006/main" noGrp="1"/>
          </p:cNvSpPr>
          <p:nvPr/>
        </p:nvSpPr>
        <p:spPr>
          <a:xfrm xmlns:a="http://schemas.openxmlformats.org/drawingml/2006/main">
            <a:off x="628650" y="3048000"/>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Tipo lino</a:t>
            </a:r>
          </a:p>
        </p:txBody>
      </p:sp>
      <p:sp>
        <p:nvSpPr>
          <p:cNvPr id="8" name="">
            <a:extLst xmlns:a="http://schemas.openxmlformats.org/drawingml/2006/main">
              <a:ext uri="{FF2B5EF4-FFF2-40B4-BE49-F238E27FC236}">
                <a16:creationId xmlns:a16="http://schemas.microsoft.com/office/drawing/2014/main" id="{E8225C54-939D-4E90-85A9-BAC2AA60615A}"/>
              </a:ext>
            </a:extLst>
          </p:cNvPr>
          <p:cNvSpPr>
            <a:spLocks xmlns:a="http://schemas.openxmlformats.org/drawingml/2006/main" noGrp="1"/>
          </p:cNvSpPr>
          <p:nvPr/>
        </p:nvSpPr>
        <p:spPr>
          <a:xfrm xmlns:a="http://schemas.openxmlformats.org/drawingml/2006/main">
            <a:off x="628650" y="3457575"/>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Apariencia natural. Puede ser sintético, lino o una mezcla de fibras.</a:t>
            </a:r>
          </a:p>
        </p:txBody>
      </p:sp>
      <p:sp>
        <p:nvSpPr>
          <p:cNvPr id="9" name="">
            <a:extLst xmlns:a="http://schemas.openxmlformats.org/drawingml/2006/main">
              <a:ext uri="{FF2B5EF4-FFF2-40B4-BE49-F238E27FC236}">
                <a16:creationId xmlns:a16="http://schemas.microsoft.com/office/drawing/2014/main" id="{B7EC063A-B9D9-4E2D-A6A7-B20501213605}"/>
              </a:ext>
            </a:extLst>
          </p:cNvPr>
          <p:cNvSpPr>
            <a:spLocks xmlns:a="http://schemas.openxmlformats.org/drawingml/2006/main" noGrp="1"/>
          </p:cNvSpPr>
          <p:nvPr/>
        </p:nvSpPr>
        <p:spPr>
          <a:xfrm xmlns:a="http://schemas.openxmlformats.org/drawingml/2006/main">
            <a:off x="628650" y="441007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Bouclé</a:t>
            </a:r>
          </a:p>
        </p:txBody>
      </p:sp>
      <p:sp>
        <p:nvSpPr>
          <p:cNvPr id="10" name="">
            <a:extLst xmlns:a="http://schemas.openxmlformats.org/drawingml/2006/main">
              <a:ext uri="{FF2B5EF4-FFF2-40B4-BE49-F238E27FC236}">
                <a16:creationId xmlns:a16="http://schemas.microsoft.com/office/drawing/2014/main" id="{9C7327A7-6A67-42A9-92B2-CBF849816D72}"/>
              </a:ext>
            </a:extLst>
          </p:cNvPr>
          <p:cNvSpPr>
            <a:spLocks xmlns:a="http://schemas.openxmlformats.org/drawingml/2006/main" noGrp="1"/>
          </p:cNvSpPr>
          <p:nvPr/>
        </p:nvSpPr>
        <p:spPr>
          <a:xfrm xmlns:a="http://schemas.openxmlformats.org/drawingml/2006/main">
            <a:off x="628650" y="481965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Tejido con pequeños bucles. Algunos pueden engancharse con uñas de mascotas.</a:t>
            </a:r>
          </a:p>
        </p:txBody>
      </p:sp>
      <p:sp>
        <p:nvSpPr>
          <p:cNvPr id="11" name="">
            <a:extLst xmlns:a="http://schemas.openxmlformats.org/drawingml/2006/main">
              <a:ext uri="{FF2B5EF4-FFF2-40B4-BE49-F238E27FC236}">
                <a16:creationId xmlns:a16="http://schemas.microsoft.com/office/drawing/2014/main" id="{C64F063F-F485-4FA3-AF6D-D545BF136514}"/>
              </a:ext>
            </a:extLst>
          </p:cNvPr>
          <p:cNvSpPr>
            <a:spLocks xmlns:a="http://schemas.openxmlformats.org/drawingml/2006/main" noGrp="1"/>
          </p:cNvSpPr>
          <p:nvPr/>
        </p:nvSpPr>
        <p:spPr>
          <a:xfrm xmlns:a="http://schemas.openxmlformats.org/drawingml/2006/main">
            <a:off x="6477000" y="5962650"/>
            <a:ext cx="50863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a:solidFill>
                  <a:srgbClr val="756859"/>
                </a:solidFill>
                <a:latin typeface="DejaVu Sans"/>
                <a:ea typeface="DejaVu Sans"/>
                <a:cs typeface="DejaVu Sans"/>
              </a:defRPr>
            </a:defPPr>
            <a:lvl1pPr>
              <a:defRPr sz="1050">
                <a:solidFill>
                  <a:srgbClr val="756859"/>
                </a:solidFill>
                <a:latin typeface="DejaVu Sans"/>
                <a:ea typeface="DejaVu Sans"/>
                <a:cs typeface="DejaVu Sans"/>
              </a:defRPr>
            </a:lvl1pPr>
            <a:lvl2pPr>
              <a:defRPr sz="1050">
                <a:solidFill>
                  <a:srgbClr val="756859"/>
                </a:solidFill>
                <a:latin typeface="DejaVu Sans"/>
                <a:ea typeface="DejaVu Sans"/>
                <a:cs typeface="DejaVu Sans"/>
              </a:defRPr>
            </a:lvl2pPr>
            <a:lvl3pPr>
              <a:defRPr sz="1050">
                <a:solidFill>
                  <a:srgbClr val="756859"/>
                </a:solidFill>
                <a:latin typeface="DejaVu Sans"/>
                <a:ea typeface="DejaVu Sans"/>
                <a:cs typeface="DejaVu Sans"/>
              </a:defRPr>
            </a:lvl3pPr>
            <a:lvl4pPr>
              <a:defRPr sz="1050">
                <a:solidFill>
                  <a:srgbClr val="756859"/>
                </a:solidFill>
                <a:latin typeface="DejaVu Sans"/>
                <a:ea typeface="DejaVu Sans"/>
                <a:cs typeface="DejaVu Sans"/>
              </a:defRPr>
            </a:lvl4pPr>
            <a:lvl5pPr>
              <a:defRPr sz="1050">
                <a:solidFill>
                  <a:srgbClr val="756859"/>
                </a:solidFill>
                <a:latin typeface="DejaVu Sans"/>
                <a:ea typeface="DejaVu Sans"/>
                <a:cs typeface="DejaVu Sans"/>
              </a:defRPr>
            </a:lvl5pPr>
            <a:lvl6pPr>
              <a:defRPr sz="1050">
                <a:solidFill>
                  <a:srgbClr val="756859"/>
                </a:solidFill>
                <a:latin typeface="DejaVu Sans"/>
                <a:ea typeface="DejaVu Sans"/>
                <a:cs typeface="DejaVu Sans"/>
              </a:defRPr>
            </a:lvl6pPr>
            <a:lvl7pPr>
              <a:defRPr sz="1050">
                <a:solidFill>
                  <a:srgbClr val="756859"/>
                </a:solidFill>
                <a:latin typeface="DejaVu Sans"/>
                <a:ea typeface="DejaVu Sans"/>
                <a:cs typeface="DejaVu Sans"/>
              </a:defRPr>
            </a:lvl7pPr>
            <a:lvl8pPr>
              <a:defRPr sz="1050">
                <a:solidFill>
                  <a:srgbClr val="756859"/>
                </a:solidFill>
                <a:latin typeface="DejaVu Sans"/>
                <a:ea typeface="DejaVu Sans"/>
                <a:cs typeface="DejaVu Sans"/>
              </a:defRPr>
            </a:lvl8pPr>
            <a:lvl9pPr>
              <a:defRPr sz="1050">
                <a:solidFill>
                  <a:srgbClr val="756859"/>
                </a:solidFill>
                <a:latin typeface="DejaVu Sans"/>
                <a:ea typeface="DejaVu Sans"/>
                <a:cs typeface="DejaVu Sans"/>
              </a:defRPr>
            </a:lvl9pPr>
          </a:lstStyle>
          <a:p xmlns:a="http://schemas.openxmlformats.org/drawingml/2006/main">
            <a:pPr>
              <a:defRPr sz="1050">
                <a:solidFill>
                  <a:srgbClr val="756859"/>
                </a:solidFill>
                <a:latin typeface="DejaVu Sans"/>
                <a:ea typeface="DejaVu Sans"/>
                <a:cs typeface="DejaVu Sans"/>
              </a:defRPr>
            </a:pPr>
            <a:r>
              <a:rPr sz="1050">
                <a:solidFill>
                  <a:srgbClr val="756859"/>
                </a:solidFill>
                <a:latin typeface="DejaVu Sans"/>
                <a:ea typeface="DejaVu Sans"/>
                <a:cs typeface="DejaVu Sans"/>
              </a:rPr>
              <a:t>La muestra física permite apreciar el color y el tacto.</a:t>
            </a:r>
          </a:p>
        </p:txBody>
      </p:sp>
    </p:spTree>
    <p:extLst>
      <p:ext uri="{BB962C8B-B14F-4D97-AF65-F5344CB8AC3E}">
        <p14:creationId xmlns:p14="http://schemas.microsoft.com/office/powerpoint/2010/main" val="1262426818"/>
      </p:ext>
    </p:extLst>
  </p:cSld>
</p:sld>
</file>

<file path=ppt/slides/slide10.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B04BB84-2FB0-4AD7-A905-DFC519C8018A}"/>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Más opciones de tapizado</a:t>
            </a:r>
          </a:p>
        </p:txBody>
      </p:sp>
      <p:sp>
        <p:nvSpPr>
          <p:cNvPr id="2" name="">
            <a:extLst xmlns:a="http://schemas.openxmlformats.org/drawingml/2006/main">
              <a:ext uri="{FF2B5EF4-FFF2-40B4-BE49-F238E27FC236}">
                <a16:creationId xmlns:a16="http://schemas.microsoft.com/office/drawing/2014/main" id="{BCF5070D-BDF4-465E-86C8-B1D8308294D1}"/>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00A880F7-A3BF-4B42-B677-57535E93FB79}"/>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10</a:t>
            </a:r>
          </a:p>
        </p:txBody>
      </p:sp>
      <p:sp>
        <p:nvSpPr>
          <p:cNvPr id="4" name="">
            <a:extLst xmlns:a="http://schemas.openxmlformats.org/drawingml/2006/main">
              <a:ext uri="{FF2B5EF4-FFF2-40B4-BE49-F238E27FC236}">
                <a16:creationId xmlns:a16="http://schemas.microsoft.com/office/drawing/2014/main" id="{5E1771AB-96CC-4AFF-9E9E-57956EB052F3}"/>
              </a:ext>
            </a:extLst>
          </p:cNvPr>
          <p:cNvSpPr>
            <a:spLocks xmlns:a="http://schemas.openxmlformats.org/drawingml/2006/main" noGrp="1"/>
          </p:cNvSpPr>
          <p:nvPr/>
        </p:nvSpPr>
        <p:spPr>
          <a:xfrm xmlns:a="http://schemas.openxmlformats.org/drawingml/2006/main">
            <a:off x="6286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Terciopelo</a:t>
            </a:r>
          </a:p>
        </p:txBody>
      </p:sp>
      <p:sp>
        <p:nvSpPr>
          <p:cNvPr id="5" name="">
            <a:extLst xmlns:a="http://schemas.openxmlformats.org/drawingml/2006/main">
              <a:ext uri="{FF2B5EF4-FFF2-40B4-BE49-F238E27FC236}">
                <a16:creationId xmlns:a16="http://schemas.microsoft.com/office/drawing/2014/main" id="{3A778348-D549-4375-BCC7-071840883BB3}"/>
              </a:ext>
            </a:extLst>
          </p:cNvPr>
          <p:cNvSpPr>
            <a:spLocks xmlns:a="http://schemas.openxmlformats.org/drawingml/2006/main" noGrp="1"/>
          </p:cNvSpPr>
          <p:nvPr/>
        </p:nvSpPr>
        <p:spPr>
          <a:xfrm xmlns:a="http://schemas.openxmlformats.org/drawingml/2006/main">
            <a:off x="6286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Acabado suave. La dirección del pelo puede producir cambios de tono y marcas al tacto.</a:t>
            </a:r>
          </a:p>
        </p:txBody>
      </p:sp>
      <p:sp>
        <p:nvSpPr>
          <p:cNvPr id="6" name="">
            <a:extLst xmlns:a="http://schemas.openxmlformats.org/drawingml/2006/main">
              <a:ext uri="{FF2B5EF4-FFF2-40B4-BE49-F238E27FC236}">
                <a16:creationId xmlns:a16="http://schemas.microsoft.com/office/drawing/2014/main" id="{A97F52FD-BDC5-439B-B391-C50866DEAE89}"/>
              </a:ext>
            </a:extLst>
          </p:cNvPr>
          <p:cNvSpPr>
            <a:spLocks xmlns:a="http://schemas.openxmlformats.org/drawingml/2006/main" noGrp="1"/>
          </p:cNvSpPr>
          <p:nvPr/>
        </p:nvSpPr>
        <p:spPr>
          <a:xfrm xmlns:a="http://schemas.openxmlformats.org/drawingml/2006/main">
            <a:off x="62674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Microfibra</a:t>
            </a:r>
          </a:p>
        </p:txBody>
      </p:sp>
      <p:sp>
        <p:nvSpPr>
          <p:cNvPr id="7" name="">
            <a:extLst xmlns:a="http://schemas.openxmlformats.org/drawingml/2006/main">
              <a:ext uri="{FF2B5EF4-FFF2-40B4-BE49-F238E27FC236}">
                <a16:creationId xmlns:a16="http://schemas.microsoft.com/office/drawing/2014/main" id="{18FB65A0-5D00-4A64-BE53-04C6CD548B0D}"/>
              </a:ext>
            </a:extLst>
          </p:cNvPr>
          <p:cNvSpPr>
            <a:spLocks xmlns:a="http://schemas.openxmlformats.org/drawingml/2006/main" noGrp="1"/>
          </p:cNvSpPr>
          <p:nvPr/>
        </p:nvSpPr>
        <p:spPr>
          <a:xfrm xmlns:a="http://schemas.openxmlformats.org/drawingml/2006/main">
            <a:off x="62674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Textura generalmente fina. La limpieza depende de la composición y el acabado.</a:t>
            </a:r>
          </a:p>
        </p:txBody>
      </p:sp>
      <p:sp>
        <p:nvSpPr>
          <p:cNvPr id="8" name="">
            <a:extLst xmlns:a="http://schemas.openxmlformats.org/drawingml/2006/main">
              <a:ext uri="{FF2B5EF4-FFF2-40B4-BE49-F238E27FC236}">
                <a16:creationId xmlns:a16="http://schemas.microsoft.com/office/drawing/2014/main" id="{E7BD1808-CD70-4720-A208-2D5237F548B4}"/>
              </a:ext>
            </a:extLst>
          </p:cNvPr>
          <p:cNvSpPr>
            <a:spLocks xmlns:a="http://schemas.openxmlformats.org/drawingml/2006/main" noGrp="1"/>
          </p:cNvSpPr>
          <p:nvPr/>
        </p:nvSpPr>
        <p:spPr>
          <a:xfrm xmlns:a="http://schemas.openxmlformats.org/drawingml/2006/main">
            <a:off x="6286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Cuero natural</a:t>
            </a:r>
          </a:p>
        </p:txBody>
      </p:sp>
      <p:sp>
        <p:nvSpPr>
          <p:cNvPr id="9" name="">
            <a:extLst xmlns:a="http://schemas.openxmlformats.org/drawingml/2006/main">
              <a:ext uri="{FF2B5EF4-FFF2-40B4-BE49-F238E27FC236}">
                <a16:creationId xmlns:a16="http://schemas.microsoft.com/office/drawing/2014/main" id="{0C7BE398-02FD-4EC4-9EBE-CC2606270DD7}"/>
              </a:ext>
            </a:extLst>
          </p:cNvPr>
          <p:cNvSpPr>
            <a:spLocks xmlns:a="http://schemas.openxmlformats.org/drawingml/2006/main" noGrp="1"/>
          </p:cNvSpPr>
          <p:nvPr/>
        </p:nvSpPr>
        <p:spPr>
          <a:xfrm xmlns:a="http://schemas.openxmlformats.org/drawingml/2006/main">
            <a:off x="6286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Presenta variaciones propias del material y necesita cuidados específicos.</a:t>
            </a:r>
          </a:p>
        </p:txBody>
      </p:sp>
      <p:sp>
        <p:nvSpPr>
          <p:cNvPr id="10" name="">
            <a:extLst xmlns:a="http://schemas.openxmlformats.org/drawingml/2006/main">
              <a:ext uri="{FF2B5EF4-FFF2-40B4-BE49-F238E27FC236}">
                <a16:creationId xmlns:a16="http://schemas.microsoft.com/office/drawing/2014/main" id="{4669A3D2-ED0C-4BDB-AB1E-7FF21087D7AA}"/>
              </a:ext>
            </a:extLst>
          </p:cNvPr>
          <p:cNvSpPr>
            <a:spLocks xmlns:a="http://schemas.openxmlformats.org/drawingml/2006/main" noGrp="1"/>
          </p:cNvSpPr>
          <p:nvPr/>
        </p:nvSpPr>
        <p:spPr>
          <a:xfrm xmlns:a="http://schemas.openxmlformats.org/drawingml/2006/main">
            <a:off x="62674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Cuero sintético</a:t>
            </a:r>
          </a:p>
        </p:txBody>
      </p:sp>
      <p:sp>
        <p:nvSpPr>
          <p:cNvPr id="11" name="">
            <a:extLst xmlns:a="http://schemas.openxmlformats.org/drawingml/2006/main">
              <a:ext uri="{FF2B5EF4-FFF2-40B4-BE49-F238E27FC236}">
                <a16:creationId xmlns:a16="http://schemas.microsoft.com/office/drawing/2014/main" id="{03D8E5BA-0E27-42C7-B100-11BEC785F498}"/>
              </a:ext>
            </a:extLst>
          </p:cNvPr>
          <p:cNvSpPr>
            <a:spLocks xmlns:a="http://schemas.openxmlformats.org/drawingml/2006/main" noGrp="1"/>
          </p:cNvSpPr>
          <p:nvPr/>
        </p:nvSpPr>
        <p:spPr>
          <a:xfrm xmlns:a="http://schemas.openxmlformats.org/drawingml/2006/main">
            <a:off x="62674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Incluye opciones de PU o PVC. Su duración depende de la calidad y del uso.</a:t>
            </a:r>
          </a:p>
        </p:txBody>
      </p:sp>
      <p:sp>
        <p:nvSpPr>
          <p:cNvPr id="12" name="">
            <a:extLst xmlns:a="http://schemas.openxmlformats.org/drawingml/2006/main">
              <a:ext uri="{FF2B5EF4-FFF2-40B4-BE49-F238E27FC236}">
                <a16:creationId xmlns:a16="http://schemas.microsoft.com/office/drawing/2014/main" id="{B7D83691-D4B7-480A-96E1-54410E4EABB7}"/>
              </a:ext>
            </a:extLst>
          </p:cNvPr>
          <p:cNvSpPr>
            <a:spLocks xmlns:a="http://schemas.openxmlformats.org/drawingml/2006/main" noGrp="1"/>
          </p:cNvSpPr>
          <p:nvPr/>
        </p:nvSpPr>
        <p:spPr>
          <a:xfrm xmlns:a="http://schemas.openxmlformats.org/drawingml/2006/main">
            <a:off x="628650" y="5943600"/>
            <a:ext cx="10858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a:solidFill>
                  <a:srgbClr val="756859"/>
                </a:solidFill>
                <a:latin typeface="DejaVu Sans"/>
                <a:ea typeface="DejaVu Sans"/>
                <a:cs typeface="DejaVu Sans"/>
              </a:defRPr>
            </a:defPPr>
            <a:lvl1pPr>
              <a:defRPr sz="1200">
                <a:solidFill>
                  <a:srgbClr val="756859"/>
                </a:solidFill>
                <a:latin typeface="DejaVu Sans"/>
                <a:ea typeface="DejaVu Sans"/>
                <a:cs typeface="DejaVu Sans"/>
              </a:defRPr>
            </a:lvl1pPr>
            <a:lvl2pPr>
              <a:defRPr sz="1200">
                <a:solidFill>
                  <a:srgbClr val="756859"/>
                </a:solidFill>
                <a:latin typeface="DejaVu Sans"/>
                <a:ea typeface="DejaVu Sans"/>
                <a:cs typeface="DejaVu Sans"/>
              </a:defRPr>
            </a:lvl2pPr>
            <a:lvl3pPr>
              <a:defRPr sz="1200">
                <a:solidFill>
                  <a:srgbClr val="756859"/>
                </a:solidFill>
                <a:latin typeface="DejaVu Sans"/>
                <a:ea typeface="DejaVu Sans"/>
                <a:cs typeface="DejaVu Sans"/>
              </a:defRPr>
            </a:lvl3pPr>
            <a:lvl4pPr>
              <a:defRPr sz="1200">
                <a:solidFill>
                  <a:srgbClr val="756859"/>
                </a:solidFill>
                <a:latin typeface="DejaVu Sans"/>
                <a:ea typeface="DejaVu Sans"/>
                <a:cs typeface="DejaVu Sans"/>
              </a:defRPr>
            </a:lvl4pPr>
            <a:lvl5pPr>
              <a:defRPr sz="1200">
                <a:solidFill>
                  <a:srgbClr val="756859"/>
                </a:solidFill>
                <a:latin typeface="DejaVu Sans"/>
                <a:ea typeface="DejaVu Sans"/>
                <a:cs typeface="DejaVu Sans"/>
              </a:defRPr>
            </a:lvl5pPr>
            <a:lvl6pPr>
              <a:defRPr sz="1200">
                <a:solidFill>
                  <a:srgbClr val="756859"/>
                </a:solidFill>
                <a:latin typeface="DejaVu Sans"/>
                <a:ea typeface="DejaVu Sans"/>
                <a:cs typeface="DejaVu Sans"/>
              </a:defRPr>
            </a:lvl6pPr>
            <a:lvl7pPr>
              <a:defRPr sz="1200">
                <a:solidFill>
                  <a:srgbClr val="756859"/>
                </a:solidFill>
                <a:latin typeface="DejaVu Sans"/>
                <a:ea typeface="DejaVu Sans"/>
                <a:cs typeface="DejaVu Sans"/>
              </a:defRPr>
            </a:lvl7pPr>
            <a:lvl8pPr>
              <a:defRPr sz="1200">
                <a:solidFill>
                  <a:srgbClr val="756859"/>
                </a:solidFill>
                <a:latin typeface="DejaVu Sans"/>
                <a:ea typeface="DejaVu Sans"/>
                <a:cs typeface="DejaVu Sans"/>
              </a:defRPr>
            </a:lvl8pPr>
            <a:lvl9pPr>
              <a:defRPr sz="1200">
                <a:solidFill>
                  <a:srgbClr val="756859"/>
                </a:solidFill>
                <a:latin typeface="DejaVu Sans"/>
                <a:ea typeface="DejaVu Sans"/>
                <a:cs typeface="DejaVu Sans"/>
              </a:defRPr>
            </a:lvl9pPr>
          </a:lstStyle>
          <a:p xmlns:a="http://schemas.openxmlformats.org/drawingml/2006/main">
            <a:pPr>
              <a:defRPr sz="1200">
                <a:solidFill>
                  <a:srgbClr val="756859"/>
                </a:solidFill>
                <a:latin typeface="DejaVu Sans"/>
                <a:ea typeface="DejaVu Sans"/>
                <a:cs typeface="DejaVu Sans"/>
              </a:defRPr>
            </a:pPr>
            <a:r>
              <a:rPr sz="1200">
                <a:solidFill>
                  <a:srgbClr val="756859"/>
                </a:solidFill>
                <a:latin typeface="DejaVu Sans"/>
                <a:ea typeface="DejaVu Sans"/>
                <a:cs typeface="DejaVu Sans"/>
              </a:rPr>
              <a:t>La disponibilidad de cada tapizado se confirma para el pedido.</a:t>
            </a:r>
          </a:p>
        </p:txBody>
      </p:sp>
    </p:spTree>
    <p:extLst>
      <p:ext uri="{BB962C8B-B14F-4D97-AF65-F5344CB8AC3E}">
        <p14:creationId xmlns:p14="http://schemas.microsoft.com/office/powerpoint/2010/main" val="1223206983"/>
      </p:ext>
    </p:extLst>
  </p:cSld>
</p:sld>
</file>

<file path=ppt/slides/slide11.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CF38B49-9B60-4438-88A4-A1762DEB7D30}"/>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La elección de la tela</a:t>
            </a:r>
          </a:p>
        </p:txBody>
      </p:sp>
      <p:sp>
        <p:nvSpPr>
          <p:cNvPr id="2" name="">
            <a:extLst xmlns:a="http://schemas.openxmlformats.org/drawingml/2006/main">
              <a:ext uri="{FF2B5EF4-FFF2-40B4-BE49-F238E27FC236}">
                <a16:creationId xmlns:a16="http://schemas.microsoft.com/office/drawing/2014/main" id="{C1BEE404-117A-4D86-AF68-B4461EF2E1F9}"/>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FCD9A80F-188A-44B3-840F-ED59C6C658FC}"/>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11</a:t>
            </a:r>
          </a:p>
        </p:txBody>
      </p:sp>
      <p:sp>
        <p:nvSpPr>
          <p:cNvPr id="4" name="">
            <a:extLst xmlns:a="http://schemas.openxmlformats.org/drawingml/2006/main">
              <a:ext uri="{FF2B5EF4-FFF2-40B4-BE49-F238E27FC236}">
                <a16:creationId xmlns:a16="http://schemas.microsoft.com/office/drawing/2014/main" id="{B7890323-39E9-4D19-8AF8-DE670F086339}"/>
              </a:ext>
            </a:extLst>
          </p:cNvPr>
          <p:cNvSpPr>
            <a:spLocks xmlns:a="http://schemas.openxmlformats.org/drawingml/2006/main" noGrp="1"/>
          </p:cNvSpPr>
          <p:nvPr/>
        </p:nvSpPr>
        <p:spPr>
          <a:xfrm xmlns:a="http://schemas.openxmlformats.org/drawingml/2006/main">
            <a:off x="6286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Composición y limpieza</a:t>
            </a:r>
          </a:p>
        </p:txBody>
      </p:sp>
      <p:sp>
        <p:nvSpPr>
          <p:cNvPr id="5" name="">
            <a:extLst xmlns:a="http://schemas.openxmlformats.org/drawingml/2006/main">
              <a:ext uri="{FF2B5EF4-FFF2-40B4-BE49-F238E27FC236}">
                <a16:creationId xmlns:a16="http://schemas.microsoft.com/office/drawing/2014/main" id="{643666E4-3714-44F7-A890-55F892039D51}"/>
              </a:ext>
            </a:extLst>
          </p:cNvPr>
          <p:cNvSpPr>
            <a:spLocks xmlns:a="http://schemas.openxmlformats.org/drawingml/2006/main" noGrp="1"/>
          </p:cNvSpPr>
          <p:nvPr/>
        </p:nvSpPr>
        <p:spPr>
          <a:xfrm xmlns:a="http://schemas.openxmlformats.org/drawingml/2006/main">
            <a:off x="6286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La ficha de la tela indica las fibras y los métodos de mantenimiento.</a:t>
            </a:r>
          </a:p>
        </p:txBody>
      </p:sp>
      <p:sp>
        <p:nvSpPr>
          <p:cNvPr id="6" name="">
            <a:extLst xmlns:a="http://schemas.openxmlformats.org/drawingml/2006/main">
              <a:ext uri="{FF2B5EF4-FFF2-40B4-BE49-F238E27FC236}">
                <a16:creationId xmlns:a16="http://schemas.microsoft.com/office/drawing/2014/main" id="{6D21DA80-5B0A-4729-9E4B-8D0AB74FBD45}"/>
              </a:ext>
            </a:extLst>
          </p:cNvPr>
          <p:cNvSpPr>
            <a:spLocks xmlns:a="http://schemas.openxmlformats.org/drawingml/2006/main" noGrp="1"/>
          </p:cNvSpPr>
          <p:nvPr/>
        </p:nvSpPr>
        <p:spPr>
          <a:xfrm xmlns:a="http://schemas.openxmlformats.org/drawingml/2006/main">
            <a:off x="62674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Resistencia al uso</a:t>
            </a:r>
          </a:p>
        </p:txBody>
      </p:sp>
      <p:sp>
        <p:nvSpPr>
          <p:cNvPr id="7" name="">
            <a:extLst xmlns:a="http://schemas.openxmlformats.org/drawingml/2006/main">
              <a:ext uri="{FF2B5EF4-FFF2-40B4-BE49-F238E27FC236}">
                <a16:creationId xmlns:a16="http://schemas.microsoft.com/office/drawing/2014/main" id="{0CC9298F-7227-48EA-82CA-4DD8B1D23A3C}"/>
              </a:ext>
            </a:extLst>
          </p:cNvPr>
          <p:cNvSpPr>
            <a:spLocks xmlns:a="http://schemas.openxmlformats.org/drawingml/2006/main" noGrp="1"/>
          </p:cNvSpPr>
          <p:nvPr/>
        </p:nvSpPr>
        <p:spPr>
          <a:xfrm xmlns:a="http://schemas.openxmlformats.org/drawingml/2006/main">
            <a:off x="62674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La abrasión, el pilling y la solidez del color ayudan a evaluar el desempeño.</a:t>
            </a:r>
          </a:p>
        </p:txBody>
      </p:sp>
      <p:sp>
        <p:nvSpPr>
          <p:cNvPr id="8" name="">
            <a:extLst xmlns:a="http://schemas.openxmlformats.org/drawingml/2006/main">
              <a:ext uri="{FF2B5EF4-FFF2-40B4-BE49-F238E27FC236}">
                <a16:creationId xmlns:a16="http://schemas.microsoft.com/office/drawing/2014/main" id="{1B9A47F4-9A66-447D-ACFB-EFF8128CDB67}"/>
              </a:ext>
            </a:extLst>
          </p:cNvPr>
          <p:cNvSpPr>
            <a:spLocks xmlns:a="http://schemas.openxmlformats.org/drawingml/2006/main" noGrp="1"/>
          </p:cNvSpPr>
          <p:nvPr/>
        </p:nvSpPr>
        <p:spPr>
          <a:xfrm xmlns:a="http://schemas.openxmlformats.org/drawingml/2006/main">
            <a:off x="6286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Hogar y mascotas</a:t>
            </a:r>
          </a:p>
        </p:txBody>
      </p:sp>
      <p:sp>
        <p:nvSpPr>
          <p:cNvPr id="9" name="">
            <a:extLst xmlns:a="http://schemas.openxmlformats.org/drawingml/2006/main">
              <a:ext uri="{FF2B5EF4-FFF2-40B4-BE49-F238E27FC236}">
                <a16:creationId xmlns:a16="http://schemas.microsoft.com/office/drawing/2014/main" id="{F897850B-D817-4AAE-954C-60614590E3C3}"/>
              </a:ext>
            </a:extLst>
          </p:cNvPr>
          <p:cNvSpPr>
            <a:spLocks xmlns:a="http://schemas.openxmlformats.org/drawingml/2006/main" noGrp="1"/>
          </p:cNvSpPr>
          <p:nvPr/>
        </p:nvSpPr>
        <p:spPr>
          <a:xfrm xmlns:a="http://schemas.openxmlformats.org/drawingml/2006/main">
            <a:off x="6286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Conviene revisar el tejido, las posibles uñas y las necesidades de limpieza.</a:t>
            </a:r>
          </a:p>
        </p:txBody>
      </p:sp>
      <p:sp>
        <p:nvSpPr>
          <p:cNvPr id="10" name="">
            <a:extLst xmlns:a="http://schemas.openxmlformats.org/drawingml/2006/main">
              <a:ext uri="{FF2B5EF4-FFF2-40B4-BE49-F238E27FC236}">
                <a16:creationId xmlns:a16="http://schemas.microsoft.com/office/drawing/2014/main" id="{0ACCE71C-D792-4A6B-86A5-52377DEC2514}"/>
              </a:ext>
            </a:extLst>
          </p:cNvPr>
          <p:cNvSpPr>
            <a:spLocks xmlns:a="http://schemas.openxmlformats.org/drawingml/2006/main" noGrp="1"/>
          </p:cNvSpPr>
          <p:nvPr/>
        </p:nvSpPr>
        <p:spPr>
          <a:xfrm xmlns:a="http://schemas.openxmlformats.org/drawingml/2006/main">
            <a:off x="62674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Color en el ambiente</a:t>
            </a:r>
          </a:p>
        </p:txBody>
      </p:sp>
      <p:sp>
        <p:nvSpPr>
          <p:cNvPr id="11" name="">
            <a:extLst xmlns:a="http://schemas.openxmlformats.org/drawingml/2006/main">
              <a:ext uri="{FF2B5EF4-FFF2-40B4-BE49-F238E27FC236}">
                <a16:creationId xmlns:a16="http://schemas.microsoft.com/office/drawing/2014/main" id="{0D0F7D20-462C-4EC6-8D51-ADC59B5C87A8}"/>
              </a:ext>
            </a:extLst>
          </p:cNvPr>
          <p:cNvSpPr>
            <a:spLocks xmlns:a="http://schemas.openxmlformats.org/drawingml/2006/main" noGrp="1"/>
          </p:cNvSpPr>
          <p:nvPr/>
        </p:nvSpPr>
        <p:spPr>
          <a:xfrm xmlns:a="http://schemas.openxmlformats.org/drawingml/2006/main">
            <a:off x="62674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Comparar la muestra con el piso y las cortinas, preferentemente con luz natural.</a:t>
            </a:r>
          </a:p>
        </p:txBody>
      </p:sp>
      <p:sp>
        <p:nvSpPr>
          <p:cNvPr id="12" name="">
            <a:extLst xmlns:a="http://schemas.openxmlformats.org/drawingml/2006/main">
              <a:ext uri="{FF2B5EF4-FFF2-40B4-BE49-F238E27FC236}">
                <a16:creationId xmlns:a16="http://schemas.microsoft.com/office/drawing/2014/main" id="{834CC362-262D-40A2-BAA6-5088BADE085C}"/>
              </a:ext>
            </a:extLst>
          </p:cNvPr>
          <p:cNvSpPr>
            <a:spLocks xmlns:a="http://schemas.openxmlformats.org/drawingml/2006/main" noGrp="1"/>
          </p:cNvSpPr>
          <p:nvPr/>
        </p:nvSpPr>
        <p:spPr>
          <a:xfrm xmlns:a="http://schemas.openxmlformats.org/drawingml/2006/main">
            <a:off x="628650" y="5943600"/>
            <a:ext cx="10858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a:solidFill>
                  <a:srgbClr val="756859"/>
                </a:solidFill>
                <a:latin typeface="DejaVu Sans"/>
                <a:ea typeface="DejaVu Sans"/>
                <a:cs typeface="DejaVu Sans"/>
              </a:defRPr>
            </a:defPPr>
            <a:lvl1pPr>
              <a:defRPr sz="1200">
                <a:solidFill>
                  <a:srgbClr val="756859"/>
                </a:solidFill>
                <a:latin typeface="DejaVu Sans"/>
                <a:ea typeface="DejaVu Sans"/>
                <a:cs typeface="DejaVu Sans"/>
              </a:defRPr>
            </a:lvl1pPr>
            <a:lvl2pPr>
              <a:defRPr sz="1200">
                <a:solidFill>
                  <a:srgbClr val="756859"/>
                </a:solidFill>
                <a:latin typeface="DejaVu Sans"/>
                <a:ea typeface="DejaVu Sans"/>
                <a:cs typeface="DejaVu Sans"/>
              </a:defRPr>
            </a:lvl2pPr>
            <a:lvl3pPr>
              <a:defRPr sz="1200">
                <a:solidFill>
                  <a:srgbClr val="756859"/>
                </a:solidFill>
                <a:latin typeface="DejaVu Sans"/>
                <a:ea typeface="DejaVu Sans"/>
                <a:cs typeface="DejaVu Sans"/>
              </a:defRPr>
            </a:lvl3pPr>
            <a:lvl4pPr>
              <a:defRPr sz="1200">
                <a:solidFill>
                  <a:srgbClr val="756859"/>
                </a:solidFill>
                <a:latin typeface="DejaVu Sans"/>
                <a:ea typeface="DejaVu Sans"/>
                <a:cs typeface="DejaVu Sans"/>
              </a:defRPr>
            </a:lvl4pPr>
            <a:lvl5pPr>
              <a:defRPr sz="1200">
                <a:solidFill>
                  <a:srgbClr val="756859"/>
                </a:solidFill>
                <a:latin typeface="DejaVu Sans"/>
                <a:ea typeface="DejaVu Sans"/>
                <a:cs typeface="DejaVu Sans"/>
              </a:defRPr>
            </a:lvl5pPr>
            <a:lvl6pPr>
              <a:defRPr sz="1200">
                <a:solidFill>
                  <a:srgbClr val="756859"/>
                </a:solidFill>
                <a:latin typeface="DejaVu Sans"/>
                <a:ea typeface="DejaVu Sans"/>
                <a:cs typeface="DejaVu Sans"/>
              </a:defRPr>
            </a:lvl6pPr>
            <a:lvl7pPr>
              <a:defRPr sz="1200">
                <a:solidFill>
                  <a:srgbClr val="756859"/>
                </a:solidFill>
                <a:latin typeface="DejaVu Sans"/>
                <a:ea typeface="DejaVu Sans"/>
                <a:cs typeface="DejaVu Sans"/>
              </a:defRPr>
            </a:lvl7pPr>
            <a:lvl8pPr>
              <a:defRPr sz="1200">
                <a:solidFill>
                  <a:srgbClr val="756859"/>
                </a:solidFill>
                <a:latin typeface="DejaVu Sans"/>
                <a:ea typeface="DejaVu Sans"/>
                <a:cs typeface="DejaVu Sans"/>
              </a:defRPr>
            </a:lvl8pPr>
            <a:lvl9pPr>
              <a:defRPr sz="1200">
                <a:solidFill>
                  <a:srgbClr val="756859"/>
                </a:solidFill>
                <a:latin typeface="DejaVu Sans"/>
                <a:ea typeface="DejaVu Sans"/>
                <a:cs typeface="DejaVu Sans"/>
              </a:defRPr>
            </a:lvl9pPr>
          </a:lstStyle>
          <a:p xmlns:a="http://schemas.openxmlformats.org/drawingml/2006/main">
            <a:pPr>
              <a:defRPr sz="1200">
                <a:solidFill>
                  <a:srgbClr val="756859"/>
                </a:solidFill>
                <a:latin typeface="DejaVu Sans"/>
                <a:ea typeface="DejaVu Sans"/>
                <a:cs typeface="DejaVu Sans"/>
              </a:defRPr>
            </a:pPr>
            <a:r>
              <a:rPr sz="1200">
                <a:solidFill>
                  <a:srgbClr val="756859"/>
                </a:solidFill>
                <a:latin typeface="DejaVu Sans"/>
                <a:ea typeface="DejaVu Sans"/>
                <a:cs typeface="DejaVu Sans"/>
              </a:rPr>
              <a:t>Los tratamientos antimanchas tienen condiciones de uso y cuidado según el proveedor.</a:t>
            </a:r>
          </a:p>
        </p:txBody>
      </p:sp>
    </p:spTree>
    <p:extLst>
      <p:ext uri="{BB962C8B-B14F-4D97-AF65-F5344CB8AC3E}">
        <p14:creationId xmlns:p14="http://schemas.microsoft.com/office/powerpoint/2010/main" val="891265901"/>
      </p:ext>
    </p:extLst>
  </p:cSld>
</p:sld>
</file>

<file path=ppt/slides/slide12.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3B293A5-C2DC-45DA-B987-71B81B5FEA62}"/>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Terminaciones y detalles</a:t>
            </a:r>
          </a:p>
        </p:txBody>
      </p:sp>
      <p:sp>
        <p:nvSpPr>
          <p:cNvPr id="2" name="">
            <a:extLst xmlns:a="http://schemas.openxmlformats.org/drawingml/2006/main">
              <a:ext uri="{FF2B5EF4-FFF2-40B4-BE49-F238E27FC236}">
                <a16:creationId xmlns:a16="http://schemas.microsoft.com/office/drawing/2014/main" id="{1FD79BB8-4D0C-464A-B478-C3F5221669A7}"/>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7369ABC1-5A55-48CE-9F4E-8027F4012EE5}"/>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12</a:t>
            </a:r>
          </a:p>
        </p:txBody>
      </p:sp>
      <p:pic>
        <p:nvPicPr>
          <p:cNvPr id="4" name="">
            <a:extLst xmlns:a="http://schemas.openxmlformats.org/drawingml/2006/main">
              <a:ext uri="{FF2B5EF4-FFF2-40B4-BE49-F238E27FC236}">
                <a16:creationId xmlns:a16="http://schemas.microsoft.com/office/drawing/2014/main" id="{BB40E51E-870F-47D6-BF2A-F94EBB0548A0}"/>
              </a:ext>
            </a:extLst>
          </p:cNvPr>
          <p:cNvPicPr>
            <a:picLocks xmlns:a="http://schemas.openxmlformats.org/drawingml/2006/main" noChangeAspect="1"/>
          </p:cNvPicPr>
          <p:nvPr/>
        </p:nvPicPr>
        <p:blipFill>
          <a:blip xmlns:r="http://schemas.openxmlformats.org/officeDocument/2006/relationships" xmlns:a="http://schemas.openxmlformats.org/drawingml/2006/main" r:embed="R1883ad8ec8d546f3"/>
          <a:srcRect xmlns:a="http://schemas.openxmlformats.org/drawingml/2006/main" l="0" t="8801" r="0" b="8801"/>
          <a:stretch xmlns:a="http://schemas.openxmlformats.org/drawingml/2006/main">
            <a:fillRect l="0" t="0" r="0" b="0"/>
          </a:stretch>
        </p:blipFill>
        <p:spPr>
          <a:xfrm xmlns:a="http://schemas.openxmlformats.org/drawingml/2006/main">
            <a:off x="6477000" y="1666875"/>
            <a:ext cx="5086350" cy="4191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086D537-9117-4E32-A4F7-F5D2C5F55100}"/>
              </a:ext>
            </a:extLst>
          </p:cNvPr>
          <p:cNvSpPr>
            <a:spLocks xmlns:a="http://schemas.openxmlformats.org/drawingml/2006/main" noGrp="1"/>
          </p:cNvSpPr>
          <p:nvPr/>
        </p:nvSpPr>
        <p:spPr>
          <a:xfrm xmlns:a="http://schemas.openxmlformats.org/drawingml/2006/main">
            <a:off x="628650" y="168592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Costuras y cierres</a:t>
            </a:r>
          </a:p>
        </p:txBody>
      </p:sp>
      <p:sp>
        <p:nvSpPr>
          <p:cNvPr id="6" name="">
            <a:extLst xmlns:a="http://schemas.openxmlformats.org/drawingml/2006/main">
              <a:ext uri="{FF2B5EF4-FFF2-40B4-BE49-F238E27FC236}">
                <a16:creationId xmlns:a16="http://schemas.microsoft.com/office/drawing/2014/main" id="{28A644FA-1BD0-49E7-9519-C7DEFBE9BE9A}"/>
              </a:ext>
            </a:extLst>
          </p:cNvPr>
          <p:cNvSpPr>
            <a:spLocks xmlns:a="http://schemas.openxmlformats.org/drawingml/2006/main" noGrp="1"/>
          </p:cNvSpPr>
          <p:nvPr/>
        </p:nvSpPr>
        <p:spPr>
          <a:xfrm xmlns:a="http://schemas.openxmlformats.org/drawingml/2006/main">
            <a:off x="628650" y="209550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Definen el acabado. Los cierres facilitan retirar las fundas cuando el diseño lo permite.</a:t>
            </a:r>
          </a:p>
        </p:txBody>
      </p:sp>
      <p:sp>
        <p:nvSpPr>
          <p:cNvPr id="7" name="">
            <a:extLst xmlns:a="http://schemas.openxmlformats.org/drawingml/2006/main">
              <a:ext uri="{FF2B5EF4-FFF2-40B4-BE49-F238E27FC236}">
                <a16:creationId xmlns:a16="http://schemas.microsoft.com/office/drawing/2014/main" id="{C1B12FEF-42D6-410C-B180-3AA219F03349}"/>
              </a:ext>
            </a:extLst>
          </p:cNvPr>
          <p:cNvSpPr>
            <a:spLocks xmlns:a="http://schemas.openxmlformats.org/drawingml/2006/main" noGrp="1"/>
          </p:cNvSpPr>
          <p:nvPr/>
        </p:nvSpPr>
        <p:spPr>
          <a:xfrm xmlns:a="http://schemas.openxmlformats.org/drawingml/2006/main">
            <a:off x="628650" y="3048000"/>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Protección interior</a:t>
            </a:r>
          </a:p>
        </p:txBody>
      </p:sp>
      <p:sp>
        <p:nvSpPr>
          <p:cNvPr id="8" name="">
            <a:extLst xmlns:a="http://schemas.openxmlformats.org/drawingml/2006/main">
              <a:ext uri="{FF2B5EF4-FFF2-40B4-BE49-F238E27FC236}">
                <a16:creationId xmlns:a16="http://schemas.microsoft.com/office/drawing/2014/main" id="{12B616CC-C364-4713-9D45-924312FDDDF7}"/>
              </a:ext>
            </a:extLst>
          </p:cNvPr>
          <p:cNvSpPr>
            <a:spLocks xmlns:a="http://schemas.openxmlformats.org/drawingml/2006/main" noGrp="1"/>
          </p:cNvSpPr>
          <p:nvPr/>
        </p:nvSpPr>
        <p:spPr>
          <a:xfrm xmlns:a="http://schemas.openxmlformats.org/drawingml/2006/main">
            <a:off x="628650" y="3457575"/>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El lienzo separa capas y el cubrepolvo cierra la parte inferior.</a:t>
            </a:r>
          </a:p>
        </p:txBody>
      </p:sp>
      <p:sp>
        <p:nvSpPr>
          <p:cNvPr id="9" name="">
            <a:extLst xmlns:a="http://schemas.openxmlformats.org/drawingml/2006/main">
              <a:ext uri="{FF2B5EF4-FFF2-40B4-BE49-F238E27FC236}">
                <a16:creationId xmlns:a16="http://schemas.microsoft.com/office/drawing/2014/main" id="{4AB24CC3-05AA-4B08-931B-87457DF784E8}"/>
              </a:ext>
            </a:extLst>
          </p:cNvPr>
          <p:cNvSpPr>
            <a:spLocks xmlns:a="http://schemas.openxmlformats.org/drawingml/2006/main" noGrp="1"/>
          </p:cNvSpPr>
          <p:nvPr/>
        </p:nvSpPr>
        <p:spPr>
          <a:xfrm xmlns:a="http://schemas.openxmlformats.org/drawingml/2006/main">
            <a:off x="628650" y="4410075"/>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Uniones y herrajes</a:t>
            </a:r>
          </a:p>
        </p:txBody>
      </p:sp>
      <p:sp>
        <p:nvSpPr>
          <p:cNvPr id="10" name="">
            <a:extLst xmlns:a="http://schemas.openxmlformats.org/drawingml/2006/main">
              <a:ext uri="{FF2B5EF4-FFF2-40B4-BE49-F238E27FC236}">
                <a16:creationId xmlns:a16="http://schemas.microsoft.com/office/drawing/2014/main" id="{668213C3-673A-4398-A21A-85FF63EDDBBC}"/>
              </a:ext>
            </a:extLst>
          </p:cNvPr>
          <p:cNvSpPr>
            <a:spLocks xmlns:a="http://schemas.openxmlformats.org/drawingml/2006/main" noGrp="1"/>
          </p:cNvSpPr>
          <p:nvPr/>
        </p:nvSpPr>
        <p:spPr>
          <a:xfrm xmlns:a="http://schemas.openxmlformats.org/drawingml/2006/main">
            <a:off x="628650" y="4819650"/>
            <a:ext cx="52387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Adhesivos, grapas, tornillos y conectores cumplen funciones específicas en el armado.</a:t>
            </a:r>
          </a:p>
        </p:txBody>
      </p:sp>
    </p:spTree>
    <p:extLst>
      <p:ext uri="{BB962C8B-B14F-4D97-AF65-F5344CB8AC3E}">
        <p14:creationId xmlns:p14="http://schemas.microsoft.com/office/powerpoint/2010/main" val="977612174"/>
      </p:ext>
    </p:extLst>
  </p:cSld>
</p:sld>
</file>

<file path=ppt/slides/slide13.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BF5C33F-0E38-4F5E-BCC4-726BE5C00BF4}"/>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El proceso de fabricación</a:t>
            </a:r>
          </a:p>
        </p:txBody>
      </p:sp>
      <p:sp>
        <p:nvSpPr>
          <p:cNvPr id="2" name="">
            <a:extLst xmlns:a="http://schemas.openxmlformats.org/drawingml/2006/main">
              <a:ext uri="{FF2B5EF4-FFF2-40B4-BE49-F238E27FC236}">
                <a16:creationId xmlns:a16="http://schemas.microsoft.com/office/drawing/2014/main" id="{DDC37245-C1D2-4814-A72A-C3EF3030A901}"/>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F5D0B00B-0F1E-424D-BAEF-97C948CE456A}"/>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13</a:t>
            </a:r>
          </a:p>
        </p:txBody>
      </p:sp>
      <p:sp>
        <p:nvSpPr>
          <p:cNvPr id="4" name="">
            <a:extLst xmlns:a="http://schemas.openxmlformats.org/drawingml/2006/main">
              <a:ext uri="{FF2B5EF4-FFF2-40B4-BE49-F238E27FC236}">
                <a16:creationId xmlns:a16="http://schemas.microsoft.com/office/drawing/2014/main" id="{931F22AB-1CDE-40A4-8D06-4EA9EC0B1855}"/>
              </a:ext>
            </a:extLst>
          </p:cNvPr>
          <p:cNvSpPr>
            <a:spLocks xmlns:a="http://schemas.openxmlformats.org/drawingml/2006/main" noGrp="1"/>
          </p:cNvSpPr>
          <p:nvPr/>
        </p:nvSpPr>
        <p:spPr>
          <a:xfrm xmlns:a="http://schemas.openxmlformats.org/drawingml/2006/main">
            <a:off x="6286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01  Diseño y medidas</a:t>
            </a:r>
          </a:p>
        </p:txBody>
      </p:sp>
      <p:sp>
        <p:nvSpPr>
          <p:cNvPr id="5" name="">
            <a:extLst xmlns:a="http://schemas.openxmlformats.org/drawingml/2006/main">
              <a:ext uri="{FF2B5EF4-FFF2-40B4-BE49-F238E27FC236}">
                <a16:creationId xmlns:a16="http://schemas.microsoft.com/office/drawing/2014/main" id="{511BF8A1-1130-47DF-9264-6D51791FF05F}"/>
              </a:ext>
            </a:extLst>
          </p:cNvPr>
          <p:cNvSpPr>
            <a:spLocks xmlns:a="http://schemas.openxmlformats.org/drawingml/2006/main" noGrp="1"/>
          </p:cNvSpPr>
          <p:nvPr/>
        </p:nvSpPr>
        <p:spPr>
          <a:xfrm xmlns:a="http://schemas.openxmlformats.org/drawingml/2006/main">
            <a:off x="6286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Definición de proporciones, profundidad y distribución del sofá.</a:t>
            </a:r>
          </a:p>
        </p:txBody>
      </p:sp>
      <p:sp>
        <p:nvSpPr>
          <p:cNvPr id="6" name="">
            <a:extLst xmlns:a="http://schemas.openxmlformats.org/drawingml/2006/main">
              <a:ext uri="{FF2B5EF4-FFF2-40B4-BE49-F238E27FC236}">
                <a16:creationId xmlns:a16="http://schemas.microsoft.com/office/drawing/2014/main" id="{198DB343-B1EB-437F-B9B1-95C7D1261F2A}"/>
              </a:ext>
            </a:extLst>
          </p:cNvPr>
          <p:cNvSpPr>
            <a:spLocks xmlns:a="http://schemas.openxmlformats.org/drawingml/2006/main" noGrp="1"/>
          </p:cNvSpPr>
          <p:nvPr/>
        </p:nvSpPr>
        <p:spPr>
          <a:xfrm xmlns:a="http://schemas.openxmlformats.org/drawingml/2006/main">
            <a:off x="62674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02  Estructura y suspensión</a:t>
            </a:r>
          </a:p>
        </p:txBody>
      </p:sp>
      <p:sp>
        <p:nvSpPr>
          <p:cNvPr id="7" name="">
            <a:extLst xmlns:a="http://schemas.openxmlformats.org/drawingml/2006/main">
              <a:ext uri="{FF2B5EF4-FFF2-40B4-BE49-F238E27FC236}">
                <a16:creationId xmlns:a16="http://schemas.microsoft.com/office/drawing/2014/main" id="{BAEFC486-BFA3-4ECF-9040-174627B2E488}"/>
              </a:ext>
            </a:extLst>
          </p:cNvPr>
          <p:cNvSpPr>
            <a:spLocks xmlns:a="http://schemas.openxmlformats.org/drawingml/2006/main" noGrp="1"/>
          </p:cNvSpPr>
          <p:nvPr/>
        </p:nvSpPr>
        <p:spPr>
          <a:xfrm xmlns:a="http://schemas.openxmlformats.org/drawingml/2006/main">
            <a:off x="62674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Armado del soporte y colocación de la base del asiento.</a:t>
            </a:r>
          </a:p>
        </p:txBody>
      </p:sp>
      <p:sp>
        <p:nvSpPr>
          <p:cNvPr id="8" name="">
            <a:extLst xmlns:a="http://schemas.openxmlformats.org/drawingml/2006/main">
              <a:ext uri="{FF2B5EF4-FFF2-40B4-BE49-F238E27FC236}">
                <a16:creationId xmlns:a16="http://schemas.microsoft.com/office/drawing/2014/main" id="{3FE3F628-F629-448F-AECC-42E8733172FC}"/>
              </a:ext>
            </a:extLst>
          </p:cNvPr>
          <p:cNvSpPr>
            <a:spLocks xmlns:a="http://schemas.openxmlformats.org/drawingml/2006/main" noGrp="1"/>
          </p:cNvSpPr>
          <p:nvPr/>
        </p:nvSpPr>
        <p:spPr>
          <a:xfrm xmlns:a="http://schemas.openxmlformats.org/drawingml/2006/main">
            <a:off x="6286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03  Relleno y tapizado</a:t>
            </a:r>
          </a:p>
        </p:txBody>
      </p:sp>
      <p:sp>
        <p:nvSpPr>
          <p:cNvPr id="9" name="">
            <a:extLst xmlns:a="http://schemas.openxmlformats.org/drawingml/2006/main">
              <a:ext uri="{FF2B5EF4-FFF2-40B4-BE49-F238E27FC236}">
                <a16:creationId xmlns:a16="http://schemas.microsoft.com/office/drawing/2014/main" id="{6848BB98-179D-4A50-9057-B6A90BAC0C22}"/>
              </a:ext>
            </a:extLst>
          </p:cNvPr>
          <p:cNvSpPr>
            <a:spLocks xmlns:a="http://schemas.openxmlformats.org/drawingml/2006/main" noGrp="1"/>
          </p:cNvSpPr>
          <p:nvPr/>
        </p:nvSpPr>
        <p:spPr>
          <a:xfrm xmlns:a="http://schemas.openxmlformats.org/drawingml/2006/main">
            <a:off x="6286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Corte de espumas, envoltura, confección y colocación de la tela.</a:t>
            </a:r>
          </a:p>
        </p:txBody>
      </p:sp>
      <p:sp>
        <p:nvSpPr>
          <p:cNvPr id="10" name="">
            <a:extLst xmlns:a="http://schemas.openxmlformats.org/drawingml/2006/main">
              <a:ext uri="{FF2B5EF4-FFF2-40B4-BE49-F238E27FC236}">
                <a16:creationId xmlns:a16="http://schemas.microsoft.com/office/drawing/2014/main" id="{D65E9518-6418-4D96-84CD-41CD469CE1D0}"/>
              </a:ext>
            </a:extLst>
          </p:cNvPr>
          <p:cNvSpPr>
            <a:spLocks xmlns:a="http://schemas.openxmlformats.org/drawingml/2006/main" noGrp="1"/>
          </p:cNvSpPr>
          <p:nvPr/>
        </p:nvSpPr>
        <p:spPr>
          <a:xfrm xmlns:a="http://schemas.openxmlformats.org/drawingml/2006/main">
            <a:off x="62674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04  Terminación y revisión</a:t>
            </a:r>
          </a:p>
        </p:txBody>
      </p:sp>
      <p:sp>
        <p:nvSpPr>
          <p:cNvPr id="11" name="">
            <a:extLst xmlns:a="http://schemas.openxmlformats.org/drawingml/2006/main">
              <a:ext uri="{FF2B5EF4-FFF2-40B4-BE49-F238E27FC236}">
                <a16:creationId xmlns:a16="http://schemas.microsoft.com/office/drawing/2014/main" id="{47A5E7D6-6DA4-4E96-B69F-C01DE758777C}"/>
              </a:ext>
            </a:extLst>
          </p:cNvPr>
          <p:cNvSpPr>
            <a:spLocks xmlns:a="http://schemas.openxmlformats.org/drawingml/2006/main" noGrp="1"/>
          </p:cNvSpPr>
          <p:nvPr/>
        </p:nvSpPr>
        <p:spPr>
          <a:xfrm xmlns:a="http://schemas.openxmlformats.org/drawingml/2006/main">
            <a:off x="62674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Colocación de apoyos y revisión de estabilidad, costuras y comodidad.</a:t>
            </a:r>
          </a:p>
        </p:txBody>
      </p:sp>
    </p:spTree>
    <p:extLst>
      <p:ext uri="{BB962C8B-B14F-4D97-AF65-F5344CB8AC3E}">
        <p14:creationId xmlns:p14="http://schemas.microsoft.com/office/powerpoint/2010/main" val="1919071481"/>
      </p:ext>
    </p:extLst>
  </p:cSld>
</p:sld>
</file>

<file path=ppt/slides/slide14.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561679A-D54C-47FB-A507-CD013E991696}"/>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Tu sofá, a tu medida</a:t>
            </a:r>
          </a:p>
        </p:txBody>
      </p:sp>
      <p:sp>
        <p:nvSpPr>
          <p:cNvPr id="2" name="">
            <a:extLst xmlns:a="http://schemas.openxmlformats.org/drawingml/2006/main">
              <a:ext uri="{FF2B5EF4-FFF2-40B4-BE49-F238E27FC236}">
                <a16:creationId xmlns:a16="http://schemas.microsoft.com/office/drawing/2014/main" id="{08AB4584-EADF-4119-87C2-DA0FFB81062A}"/>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9A410E0A-DDE4-426E-A401-2C26FB350C7C}"/>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14</a:t>
            </a:r>
          </a:p>
        </p:txBody>
      </p:sp>
      <p:sp>
        <p:nvSpPr>
          <p:cNvPr id="4" name="">
            <a:extLst xmlns:a="http://schemas.openxmlformats.org/drawingml/2006/main">
              <a:ext uri="{FF2B5EF4-FFF2-40B4-BE49-F238E27FC236}">
                <a16:creationId xmlns:a16="http://schemas.microsoft.com/office/drawing/2014/main" id="{6ED04006-5884-4D52-AF5C-4326E08CF1C3}"/>
              </a:ext>
            </a:extLst>
          </p:cNvPr>
          <p:cNvSpPr>
            <a:spLocks xmlns:a="http://schemas.openxmlformats.org/drawingml/2006/main" noGrp="1"/>
          </p:cNvSpPr>
          <p:nvPr/>
        </p:nvSpPr>
        <p:spPr>
          <a:xfrm xmlns:a="http://schemas.openxmlformats.org/drawingml/2006/main">
            <a:off x="6286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Forma y dimensiones</a:t>
            </a:r>
          </a:p>
        </p:txBody>
      </p:sp>
      <p:sp>
        <p:nvSpPr>
          <p:cNvPr id="5" name="">
            <a:extLst xmlns:a="http://schemas.openxmlformats.org/drawingml/2006/main">
              <a:ext uri="{FF2B5EF4-FFF2-40B4-BE49-F238E27FC236}">
                <a16:creationId xmlns:a16="http://schemas.microsoft.com/office/drawing/2014/main" id="{71427592-9B3F-4DCE-B9F5-4C274857D63D}"/>
              </a:ext>
            </a:extLst>
          </p:cNvPr>
          <p:cNvSpPr>
            <a:spLocks xmlns:a="http://schemas.openxmlformats.org/drawingml/2006/main" noGrp="1"/>
          </p:cNvSpPr>
          <p:nvPr/>
        </p:nvSpPr>
        <p:spPr>
          <a:xfrm xmlns:a="http://schemas.openxmlformats.org/drawingml/2006/main">
            <a:off x="6286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Sofá recto, esquinero o modular, según el espacio y las posibilidades del modelo.</a:t>
            </a:r>
          </a:p>
        </p:txBody>
      </p:sp>
      <p:sp>
        <p:nvSpPr>
          <p:cNvPr id="6" name="">
            <a:extLst xmlns:a="http://schemas.openxmlformats.org/drawingml/2006/main">
              <a:ext uri="{FF2B5EF4-FFF2-40B4-BE49-F238E27FC236}">
                <a16:creationId xmlns:a16="http://schemas.microsoft.com/office/drawing/2014/main" id="{8F027CB0-F356-4C8B-A76D-2CF9E360353F}"/>
              </a:ext>
            </a:extLst>
          </p:cNvPr>
          <p:cNvSpPr>
            <a:spLocks xmlns:a="http://schemas.openxmlformats.org/drawingml/2006/main" noGrp="1"/>
          </p:cNvSpPr>
          <p:nvPr/>
        </p:nvSpPr>
        <p:spPr>
          <a:xfrm xmlns:a="http://schemas.openxmlformats.org/drawingml/2006/main">
            <a:off x="62674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Sensación al sentarte</a:t>
            </a:r>
          </a:p>
        </p:txBody>
      </p:sp>
      <p:sp>
        <p:nvSpPr>
          <p:cNvPr id="7" name="">
            <a:extLst xmlns:a="http://schemas.openxmlformats.org/drawingml/2006/main">
              <a:ext uri="{FF2B5EF4-FFF2-40B4-BE49-F238E27FC236}">
                <a16:creationId xmlns:a16="http://schemas.microsoft.com/office/drawing/2014/main" id="{7A213857-095E-4CF0-B8A2-4D5339A77A39}"/>
              </a:ext>
            </a:extLst>
          </p:cNvPr>
          <p:cNvSpPr>
            <a:spLocks xmlns:a="http://schemas.openxmlformats.org/drawingml/2006/main" noGrp="1"/>
          </p:cNvSpPr>
          <p:nvPr/>
        </p:nvSpPr>
        <p:spPr>
          <a:xfrm xmlns:a="http://schemas.openxmlformats.org/drawingml/2006/main">
            <a:off x="62674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Elección del soporte, la profundidad y la suavidad del respaldo.</a:t>
            </a:r>
          </a:p>
        </p:txBody>
      </p:sp>
      <p:sp>
        <p:nvSpPr>
          <p:cNvPr id="8" name="">
            <a:extLst xmlns:a="http://schemas.openxmlformats.org/drawingml/2006/main">
              <a:ext uri="{FF2B5EF4-FFF2-40B4-BE49-F238E27FC236}">
                <a16:creationId xmlns:a16="http://schemas.microsoft.com/office/drawing/2014/main" id="{CA276EBF-5837-45DD-A0BB-7CE23150C1DC}"/>
              </a:ext>
            </a:extLst>
          </p:cNvPr>
          <p:cNvSpPr>
            <a:spLocks xmlns:a="http://schemas.openxmlformats.org/drawingml/2006/main" noGrp="1"/>
          </p:cNvSpPr>
          <p:nvPr/>
        </p:nvSpPr>
        <p:spPr>
          <a:xfrm xmlns:a="http://schemas.openxmlformats.org/drawingml/2006/main">
            <a:off x="6286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Tela y color</a:t>
            </a:r>
          </a:p>
        </p:txBody>
      </p:sp>
      <p:sp>
        <p:nvSpPr>
          <p:cNvPr id="9" name="">
            <a:extLst xmlns:a="http://schemas.openxmlformats.org/drawingml/2006/main">
              <a:ext uri="{FF2B5EF4-FFF2-40B4-BE49-F238E27FC236}">
                <a16:creationId xmlns:a16="http://schemas.microsoft.com/office/drawing/2014/main" id="{E449FA88-57C9-43E7-BEA0-0CAC5BC22DC5}"/>
              </a:ext>
            </a:extLst>
          </p:cNvPr>
          <p:cNvSpPr>
            <a:spLocks xmlns:a="http://schemas.openxmlformats.org/drawingml/2006/main" noGrp="1"/>
          </p:cNvSpPr>
          <p:nvPr/>
        </p:nvSpPr>
        <p:spPr>
          <a:xfrm xmlns:a="http://schemas.openxmlformats.org/drawingml/2006/main">
            <a:off x="6286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Selección con muestras físicas y confirmación del código elegido.</a:t>
            </a:r>
          </a:p>
        </p:txBody>
      </p:sp>
      <p:sp>
        <p:nvSpPr>
          <p:cNvPr id="10" name="">
            <a:extLst xmlns:a="http://schemas.openxmlformats.org/drawingml/2006/main">
              <a:ext uri="{FF2B5EF4-FFF2-40B4-BE49-F238E27FC236}">
                <a16:creationId xmlns:a16="http://schemas.microsoft.com/office/drawing/2014/main" id="{0F8A3DAC-FA70-4012-8A6B-FE1CE1FA0083}"/>
              </a:ext>
            </a:extLst>
          </p:cNvPr>
          <p:cNvSpPr>
            <a:spLocks xmlns:a="http://schemas.openxmlformats.org/drawingml/2006/main" noGrp="1"/>
          </p:cNvSpPr>
          <p:nvPr/>
        </p:nvSpPr>
        <p:spPr>
          <a:xfrm xmlns:a="http://schemas.openxmlformats.org/drawingml/2006/main">
            <a:off x="62674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Detalle del pedido</a:t>
            </a:r>
          </a:p>
        </p:txBody>
      </p:sp>
      <p:sp>
        <p:nvSpPr>
          <p:cNvPr id="11" name="">
            <a:extLst xmlns:a="http://schemas.openxmlformats.org/drawingml/2006/main">
              <a:ext uri="{FF2B5EF4-FFF2-40B4-BE49-F238E27FC236}">
                <a16:creationId xmlns:a16="http://schemas.microsoft.com/office/drawing/2014/main" id="{21EF5182-BCCD-4E48-AA32-CF284AC8B6BF}"/>
              </a:ext>
            </a:extLst>
          </p:cNvPr>
          <p:cNvSpPr>
            <a:spLocks xmlns:a="http://schemas.openxmlformats.org/drawingml/2006/main" noGrp="1"/>
          </p:cNvSpPr>
          <p:nvPr/>
        </p:nvSpPr>
        <p:spPr>
          <a:xfrm xmlns:a="http://schemas.openxmlformats.org/drawingml/2006/main">
            <a:off x="62674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La propuesta final especifica medidas, materiales, terminaciones y condiciones.</a:t>
            </a:r>
          </a:p>
        </p:txBody>
      </p:sp>
    </p:spTree>
    <p:extLst>
      <p:ext uri="{BB962C8B-B14F-4D97-AF65-F5344CB8AC3E}">
        <p14:creationId xmlns:p14="http://schemas.microsoft.com/office/powerpoint/2010/main" val="79335577"/>
      </p:ext>
    </p:extLst>
  </p:cSld>
</p:sld>
</file>

<file path=ppt/slides/slide15.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9E47C89-E996-4B53-9066-29F9682529D5}"/>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Cuidados del sofá</a:t>
            </a:r>
          </a:p>
        </p:txBody>
      </p:sp>
      <p:sp>
        <p:nvSpPr>
          <p:cNvPr id="2" name="">
            <a:extLst xmlns:a="http://schemas.openxmlformats.org/drawingml/2006/main">
              <a:ext uri="{FF2B5EF4-FFF2-40B4-BE49-F238E27FC236}">
                <a16:creationId xmlns:a16="http://schemas.microsoft.com/office/drawing/2014/main" id="{36EE6F38-1145-4AF8-8D18-E5DDD73F45E7}"/>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8334874C-D989-457A-A3E2-B597C277E4E0}"/>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15</a:t>
            </a:r>
          </a:p>
        </p:txBody>
      </p:sp>
      <p:sp>
        <p:nvSpPr>
          <p:cNvPr id="4" name="">
            <a:extLst xmlns:a="http://schemas.openxmlformats.org/drawingml/2006/main">
              <a:ext uri="{FF2B5EF4-FFF2-40B4-BE49-F238E27FC236}">
                <a16:creationId xmlns:a16="http://schemas.microsoft.com/office/drawing/2014/main" id="{E14AB502-6E2C-40E3-8426-83AF821D33E6}"/>
              </a:ext>
            </a:extLst>
          </p:cNvPr>
          <p:cNvSpPr>
            <a:spLocks xmlns:a="http://schemas.openxmlformats.org/drawingml/2006/main" noGrp="1"/>
          </p:cNvSpPr>
          <p:nvPr/>
        </p:nvSpPr>
        <p:spPr>
          <a:xfrm xmlns:a="http://schemas.openxmlformats.org/drawingml/2006/main">
            <a:off x="6286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Limpieza habitual</a:t>
            </a:r>
          </a:p>
        </p:txBody>
      </p:sp>
      <p:sp>
        <p:nvSpPr>
          <p:cNvPr id="5" name="">
            <a:extLst xmlns:a="http://schemas.openxmlformats.org/drawingml/2006/main">
              <a:ext uri="{FF2B5EF4-FFF2-40B4-BE49-F238E27FC236}">
                <a16:creationId xmlns:a16="http://schemas.microsoft.com/office/drawing/2014/main" id="{25BEAAF7-D16A-41D2-A600-7BD03D20F222}"/>
              </a:ext>
            </a:extLst>
          </p:cNvPr>
          <p:cNvSpPr>
            <a:spLocks xmlns:a="http://schemas.openxmlformats.org/drawingml/2006/main" noGrp="1"/>
          </p:cNvSpPr>
          <p:nvPr/>
        </p:nvSpPr>
        <p:spPr>
          <a:xfrm xmlns:a="http://schemas.openxmlformats.org/drawingml/2006/main">
            <a:off x="6286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Aspiración suave y mantenimiento según la ficha del tapizado.</a:t>
            </a:r>
          </a:p>
        </p:txBody>
      </p:sp>
      <p:sp>
        <p:nvSpPr>
          <p:cNvPr id="6" name="">
            <a:extLst xmlns:a="http://schemas.openxmlformats.org/drawingml/2006/main">
              <a:ext uri="{FF2B5EF4-FFF2-40B4-BE49-F238E27FC236}">
                <a16:creationId xmlns:a16="http://schemas.microsoft.com/office/drawing/2014/main" id="{52B2E55B-9FCF-4686-92C6-112B3EC93199}"/>
              </a:ext>
            </a:extLst>
          </p:cNvPr>
          <p:cNvSpPr>
            <a:spLocks xmlns:a="http://schemas.openxmlformats.org/drawingml/2006/main" noGrp="1"/>
          </p:cNvSpPr>
          <p:nvPr/>
        </p:nvSpPr>
        <p:spPr>
          <a:xfrm xmlns:a="http://schemas.openxmlformats.org/drawingml/2006/main">
            <a:off x="6267450" y="1762125"/>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Derrames</a:t>
            </a:r>
          </a:p>
        </p:txBody>
      </p:sp>
      <p:sp>
        <p:nvSpPr>
          <p:cNvPr id="7" name="">
            <a:extLst xmlns:a="http://schemas.openxmlformats.org/drawingml/2006/main">
              <a:ext uri="{FF2B5EF4-FFF2-40B4-BE49-F238E27FC236}">
                <a16:creationId xmlns:a16="http://schemas.microsoft.com/office/drawing/2014/main" id="{6BF49EA0-60E1-4DD7-A6C9-0B8662ACC477}"/>
              </a:ext>
            </a:extLst>
          </p:cNvPr>
          <p:cNvSpPr>
            <a:spLocks xmlns:a="http://schemas.openxmlformats.org/drawingml/2006/main" noGrp="1"/>
          </p:cNvSpPr>
          <p:nvPr/>
        </p:nvSpPr>
        <p:spPr>
          <a:xfrm xmlns:a="http://schemas.openxmlformats.org/drawingml/2006/main">
            <a:off x="6267450" y="2181225"/>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Absorber sin frotar y seguir las instrucciones del proveedor de la tela.</a:t>
            </a:r>
          </a:p>
        </p:txBody>
      </p:sp>
      <p:sp>
        <p:nvSpPr>
          <p:cNvPr id="8" name="">
            <a:extLst xmlns:a="http://schemas.openxmlformats.org/drawingml/2006/main">
              <a:ext uri="{FF2B5EF4-FFF2-40B4-BE49-F238E27FC236}">
                <a16:creationId xmlns:a16="http://schemas.microsoft.com/office/drawing/2014/main" id="{1F5D77DE-B20D-47E3-8377-D38FF4FF43CE}"/>
              </a:ext>
            </a:extLst>
          </p:cNvPr>
          <p:cNvSpPr>
            <a:spLocks xmlns:a="http://schemas.openxmlformats.org/drawingml/2006/main" noGrp="1"/>
          </p:cNvSpPr>
          <p:nvPr/>
        </p:nvSpPr>
        <p:spPr>
          <a:xfrm xmlns:a="http://schemas.openxmlformats.org/drawingml/2006/main">
            <a:off x="6286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Luz y humedad</a:t>
            </a:r>
          </a:p>
        </p:txBody>
      </p:sp>
      <p:sp>
        <p:nvSpPr>
          <p:cNvPr id="9" name="">
            <a:extLst xmlns:a="http://schemas.openxmlformats.org/drawingml/2006/main">
              <a:ext uri="{FF2B5EF4-FFF2-40B4-BE49-F238E27FC236}">
                <a16:creationId xmlns:a16="http://schemas.microsoft.com/office/drawing/2014/main" id="{5C798153-225C-44F4-AE45-E90A4C61693C}"/>
              </a:ext>
            </a:extLst>
          </p:cNvPr>
          <p:cNvSpPr>
            <a:spLocks xmlns:a="http://schemas.openxmlformats.org/drawingml/2006/main" noGrp="1"/>
          </p:cNvSpPr>
          <p:nvPr/>
        </p:nvSpPr>
        <p:spPr>
          <a:xfrm xmlns:a="http://schemas.openxmlformats.org/drawingml/2006/main">
            <a:off x="6286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Evitar exposición prolongada al sol directo y ambientes húmedos.</a:t>
            </a:r>
          </a:p>
        </p:txBody>
      </p:sp>
      <p:sp>
        <p:nvSpPr>
          <p:cNvPr id="10" name="">
            <a:extLst xmlns:a="http://schemas.openxmlformats.org/drawingml/2006/main">
              <a:ext uri="{FF2B5EF4-FFF2-40B4-BE49-F238E27FC236}">
                <a16:creationId xmlns:a16="http://schemas.microsoft.com/office/drawing/2014/main" id="{7C4C39F5-B7C6-4B86-ABAA-6C5D9EF24B77}"/>
              </a:ext>
            </a:extLst>
          </p:cNvPr>
          <p:cNvSpPr>
            <a:spLocks xmlns:a="http://schemas.openxmlformats.org/drawingml/2006/main" noGrp="1"/>
          </p:cNvSpPr>
          <p:nvPr/>
        </p:nvSpPr>
        <p:spPr>
          <a:xfrm xmlns:a="http://schemas.openxmlformats.org/drawingml/2006/main">
            <a:off x="6267450" y="3124200"/>
            <a:ext cx="5143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a:solidFill>
                  <a:srgbClr val="40352D"/>
                </a:solidFill>
                <a:latin typeface="Nimbus Roman"/>
                <a:ea typeface="Nimbus Roman"/>
                <a:cs typeface="Nimbus Roman"/>
              </a:defRPr>
            </a:defPPr>
            <a:lvl1pPr>
              <a:defRPr sz="2025">
                <a:solidFill>
                  <a:srgbClr val="40352D"/>
                </a:solidFill>
                <a:latin typeface="Nimbus Roman"/>
                <a:ea typeface="Nimbus Roman"/>
                <a:cs typeface="Nimbus Roman"/>
              </a:defRPr>
            </a:lvl1pPr>
            <a:lvl2pPr>
              <a:defRPr sz="2025">
                <a:solidFill>
                  <a:srgbClr val="40352D"/>
                </a:solidFill>
                <a:latin typeface="Nimbus Roman"/>
                <a:ea typeface="Nimbus Roman"/>
                <a:cs typeface="Nimbus Roman"/>
              </a:defRPr>
            </a:lvl2pPr>
            <a:lvl3pPr>
              <a:defRPr sz="2025">
                <a:solidFill>
                  <a:srgbClr val="40352D"/>
                </a:solidFill>
                <a:latin typeface="Nimbus Roman"/>
                <a:ea typeface="Nimbus Roman"/>
                <a:cs typeface="Nimbus Roman"/>
              </a:defRPr>
            </a:lvl3pPr>
            <a:lvl4pPr>
              <a:defRPr sz="2025">
                <a:solidFill>
                  <a:srgbClr val="40352D"/>
                </a:solidFill>
                <a:latin typeface="Nimbus Roman"/>
                <a:ea typeface="Nimbus Roman"/>
                <a:cs typeface="Nimbus Roman"/>
              </a:defRPr>
            </a:lvl4pPr>
            <a:lvl5pPr>
              <a:defRPr sz="2025">
                <a:solidFill>
                  <a:srgbClr val="40352D"/>
                </a:solidFill>
                <a:latin typeface="Nimbus Roman"/>
                <a:ea typeface="Nimbus Roman"/>
                <a:cs typeface="Nimbus Roman"/>
              </a:defRPr>
            </a:lvl5pPr>
            <a:lvl6pPr>
              <a:defRPr sz="2025">
                <a:solidFill>
                  <a:srgbClr val="40352D"/>
                </a:solidFill>
                <a:latin typeface="Nimbus Roman"/>
                <a:ea typeface="Nimbus Roman"/>
                <a:cs typeface="Nimbus Roman"/>
              </a:defRPr>
            </a:lvl6pPr>
            <a:lvl7pPr>
              <a:defRPr sz="2025">
                <a:solidFill>
                  <a:srgbClr val="40352D"/>
                </a:solidFill>
                <a:latin typeface="Nimbus Roman"/>
                <a:ea typeface="Nimbus Roman"/>
                <a:cs typeface="Nimbus Roman"/>
              </a:defRPr>
            </a:lvl7pPr>
            <a:lvl8pPr>
              <a:defRPr sz="2025">
                <a:solidFill>
                  <a:srgbClr val="40352D"/>
                </a:solidFill>
                <a:latin typeface="Nimbus Roman"/>
                <a:ea typeface="Nimbus Roman"/>
                <a:cs typeface="Nimbus Roman"/>
              </a:defRPr>
            </a:lvl8pPr>
            <a:lvl9pPr>
              <a:defRPr sz="2025">
                <a:solidFill>
                  <a:srgbClr val="40352D"/>
                </a:solidFill>
                <a:latin typeface="Nimbus Roman"/>
                <a:ea typeface="Nimbus Roman"/>
                <a:cs typeface="Nimbus Roman"/>
              </a:defRPr>
            </a:lvl9pPr>
          </a:lstStyle>
          <a:p xmlns:a="http://schemas.openxmlformats.org/drawingml/2006/main">
            <a:pPr>
              <a:defRPr sz="2025">
                <a:solidFill>
                  <a:srgbClr val="40352D"/>
                </a:solidFill>
                <a:latin typeface="Nimbus Roman"/>
                <a:ea typeface="Nimbus Roman"/>
                <a:cs typeface="Nimbus Roman"/>
              </a:defRPr>
            </a:pPr>
            <a:r>
              <a:rPr sz="2025">
                <a:solidFill>
                  <a:srgbClr val="40352D"/>
                </a:solidFill>
                <a:latin typeface="Nimbus Roman"/>
                <a:ea typeface="Nimbus Roman"/>
                <a:cs typeface="Nimbus Roman"/>
              </a:rPr>
              <a:t>Almohadones y fundas</a:t>
            </a:r>
          </a:p>
        </p:txBody>
      </p:sp>
      <p:sp>
        <p:nvSpPr>
          <p:cNvPr id="11" name="">
            <a:extLst xmlns:a="http://schemas.openxmlformats.org/drawingml/2006/main">
              <a:ext uri="{FF2B5EF4-FFF2-40B4-BE49-F238E27FC236}">
                <a16:creationId xmlns:a16="http://schemas.microsoft.com/office/drawing/2014/main" id="{32BB85F7-9C15-4C9A-A8C8-83D1FC3BB79D}"/>
              </a:ext>
            </a:extLst>
          </p:cNvPr>
          <p:cNvSpPr>
            <a:spLocks xmlns:a="http://schemas.openxmlformats.org/drawingml/2006/main" noGrp="1"/>
          </p:cNvSpPr>
          <p:nvPr/>
        </p:nvSpPr>
        <p:spPr>
          <a:xfrm xmlns:a="http://schemas.openxmlformats.org/drawingml/2006/main">
            <a:off x="6267450" y="3543300"/>
            <a:ext cx="5000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a:solidFill>
                  <a:srgbClr val="40352D"/>
                </a:solidFill>
                <a:latin typeface="DejaVu Sans"/>
                <a:ea typeface="DejaVu Sans"/>
                <a:cs typeface="DejaVu Sans"/>
              </a:defRPr>
            </a:defPPr>
            <a:lvl1pPr>
              <a:defRPr sz="1725">
                <a:solidFill>
                  <a:srgbClr val="40352D"/>
                </a:solidFill>
                <a:latin typeface="DejaVu Sans"/>
                <a:ea typeface="DejaVu Sans"/>
                <a:cs typeface="DejaVu Sans"/>
              </a:defRPr>
            </a:lvl1pPr>
            <a:lvl2pPr>
              <a:defRPr sz="1725">
                <a:solidFill>
                  <a:srgbClr val="40352D"/>
                </a:solidFill>
                <a:latin typeface="DejaVu Sans"/>
                <a:ea typeface="DejaVu Sans"/>
                <a:cs typeface="DejaVu Sans"/>
              </a:defRPr>
            </a:lvl2pPr>
            <a:lvl3pPr>
              <a:defRPr sz="1725">
                <a:solidFill>
                  <a:srgbClr val="40352D"/>
                </a:solidFill>
                <a:latin typeface="DejaVu Sans"/>
                <a:ea typeface="DejaVu Sans"/>
                <a:cs typeface="DejaVu Sans"/>
              </a:defRPr>
            </a:lvl3pPr>
            <a:lvl4pPr>
              <a:defRPr sz="1725">
                <a:solidFill>
                  <a:srgbClr val="40352D"/>
                </a:solidFill>
                <a:latin typeface="DejaVu Sans"/>
                <a:ea typeface="DejaVu Sans"/>
                <a:cs typeface="DejaVu Sans"/>
              </a:defRPr>
            </a:lvl4pPr>
            <a:lvl5pPr>
              <a:defRPr sz="1725">
                <a:solidFill>
                  <a:srgbClr val="40352D"/>
                </a:solidFill>
                <a:latin typeface="DejaVu Sans"/>
                <a:ea typeface="DejaVu Sans"/>
                <a:cs typeface="DejaVu Sans"/>
              </a:defRPr>
            </a:lvl5pPr>
            <a:lvl6pPr>
              <a:defRPr sz="1725">
                <a:solidFill>
                  <a:srgbClr val="40352D"/>
                </a:solidFill>
                <a:latin typeface="DejaVu Sans"/>
                <a:ea typeface="DejaVu Sans"/>
                <a:cs typeface="DejaVu Sans"/>
              </a:defRPr>
            </a:lvl6pPr>
            <a:lvl7pPr>
              <a:defRPr sz="1725">
                <a:solidFill>
                  <a:srgbClr val="40352D"/>
                </a:solidFill>
                <a:latin typeface="DejaVu Sans"/>
                <a:ea typeface="DejaVu Sans"/>
                <a:cs typeface="DejaVu Sans"/>
              </a:defRPr>
            </a:lvl7pPr>
            <a:lvl8pPr>
              <a:defRPr sz="1725">
                <a:solidFill>
                  <a:srgbClr val="40352D"/>
                </a:solidFill>
                <a:latin typeface="DejaVu Sans"/>
                <a:ea typeface="DejaVu Sans"/>
                <a:cs typeface="DejaVu Sans"/>
              </a:defRPr>
            </a:lvl8pPr>
            <a:lvl9pPr>
              <a:defRPr sz="1725">
                <a:solidFill>
                  <a:srgbClr val="40352D"/>
                </a:solidFill>
                <a:latin typeface="DejaVu Sans"/>
                <a:ea typeface="DejaVu Sans"/>
                <a:cs typeface="DejaVu Sans"/>
              </a:defRPr>
            </a:lvl9pPr>
          </a:lstStyle>
          <a:p xmlns:a="http://schemas.openxmlformats.org/drawingml/2006/main">
            <a:pPr>
              <a:defRPr sz="1725">
                <a:solidFill>
                  <a:srgbClr val="40352D"/>
                </a:solidFill>
                <a:latin typeface="DejaVu Sans"/>
                <a:ea typeface="DejaVu Sans"/>
                <a:cs typeface="DejaVu Sans"/>
              </a:defRPr>
            </a:pPr>
            <a:r>
              <a:rPr sz="1725">
                <a:solidFill>
                  <a:srgbClr val="40352D"/>
                </a:solidFill>
                <a:latin typeface="DejaVu Sans"/>
                <a:ea typeface="DejaVu Sans"/>
                <a:cs typeface="DejaVu Sans"/>
              </a:rPr>
              <a:t>Acomodar los rellenos. Lavar fundas solo si las instrucciones lo permiten.</a:t>
            </a:r>
          </a:p>
        </p:txBody>
      </p:sp>
    </p:spTree>
    <p:extLst>
      <p:ext uri="{BB962C8B-B14F-4D97-AF65-F5344CB8AC3E}">
        <p14:creationId xmlns:p14="http://schemas.microsoft.com/office/powerpoint/2010/main" val="419602143"/>
      </p:ext>
    </p:extLst>
  </p:cSld>
</p:sld>
</file>

<file path=ppt/slides/slide16.xml><?xml version="1.0" encoding="utf-8"?>
<p:sld xmlns:p="http://schemas.openxmlformats.org/presentationml/2006/main">
  <p:cSld>
    <p:bg>
      <p:bgPr>
        <a:solidFill xmlns:a="http://schemas.openxmlformats.org/drawingml/2006/main">
          <a:srgbClr val="F4EFE7"/>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75FCFD2-B3A9-4839-AC44-24B4062CF681}"/>
              </a:ext>
            </a:extLst>
          </p:cNvPr>
          <p:cNvSpPr>
            <a:spLocks xmlns:a="http://schemas.openxmlformats.org/drawingml/2006/main" noGrp="1"/>
          </p:cNvSpPr>
          <p:nvPr/>
        </p:nvSpPr>
        <p:spPr>
          <a:xfrm xmlns:a="http://schemas.openxmlformats.org/drawingml/2006/main">
            <a:off x="628650" y="590550"/>
            <a:ext cx="109347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375">
                <a:solidFill>
                  <a:srgbClr val="40352D"/>
                </a:solidFill>
                <a:latin typeface="Nimbus Roman"/>
                <a:ea typeface="Nimbus Roman"/>
                <a:cs typeface="Nimbus Roman"/>
              </a:defRPr>
            </a:defPPr>
            <a:lvl1pPr>
              <a:defRPr sz="3375">
                <a:solidFill>
                  <a:srgbClr val="40352D"/>
                </a:solidFill>
                <a:latin typeface="Nimbus Roman"/>
                <a:ea typeface="Nimbus Roman"/>
                <a:cs typeface="Nimbus Roman"/>
              </a:defRPr>
            </a:lvl1pPr>
            <a:lvl2pPr>
              <a:defRPr sz="3375">
                <a:solidFill>
                  <a:srgbClr val="40352D"/>
                </a:solidFill>
                <a:latin typeface="Nimbus Roman"/>
                <a:ea typeface="Nimbus Roman"/>
                <a:cs typeface="Nimbus Roman"/>
              </a:defRPr>
            </a:lvl2pPr>
            <a:lvl3pPr>
              <a:defRPr sz="3375">
                <a:solidFill>
                  <a:srgbClr val="40352D"/>
                </a:solidFill>
                <a:latin typeface="Nimbus Roman"/>
                <a:ea typeface="Nimbus Roman"/>
                <a:cs typeface="Nimbus Roman"/>
              </a:defRPr>
            </a:lvl3pPr>
            <a:lvl4pPr>
              <a:defRPr sz="3375">
                <a:solidFill>
                  <a:srgbClr val="40352D"/>
                </a:solidFill>
                <a:latin typeface="Nimbus Roman"/>
                <a:ea typeface="Nimbus Roman"/>
                <a:cs typeface="Nimbus Roman"/>
              </a:defRPr>
            </a:lvl4pPr>
            <a:lvl5pPr>
              <a:defRPr sz="3375">
                <a:solidFill>
                  <a:srgbClr val="40352D"/>
                </a:solidFill>
                <a:latin typeface="Nimbus Roman"/>
                <a:ea typeface="Nimbus Roman"/>
                <a:cs typeface="Nimbus Roman"/>
              </a:defRPr>
            </a:lvl5pPr>
            <a:lvl6pPr>
              <a:defRPr sz="3375">
                <a:solidFill>
                  <a:srgbClr val="40352D"/>
                </a:solidFill>
                <a:latin typeface="Nimbus Roman"/>
                <a:ea typeface="Nimbus Roman"/>
                <a:cs typeface="Nimbus Roman"/>
              </a:defRPr>
            </a:lvl6pPr>
            <a:lvl7pPr>
              <a:defRPr sz="3375">
                <a:solidFill>
                  <a:srgbClr val="40352D"/>
                </a:solidFill>
                <a:latin typeface="Nimbus Roman"/>
                <a:ea typeface="Nimbus Roman"/>
                <a:cs typeface="Nimbus Roman"/>
              </a:defRPr>
            </a:lvl7pPr>
            <a:lvl8pPr>
              <a:defRPr sz="3375">
                <a:solidFill>
                  <a:srgbClr val="40352D"/>
                </a:solidFill>
                <a:latin typeface="Nimbus Roman"/>
                <a:ea typeface="Nimbus Roman"/>
                <a:cs typeface="Nimbus Roman"/>
              </a:defRPr>
            </a:lvl8pPr>
            <a:lvl9pPr>
              <a:defRPr sz="3375">
                <a:solidFill>
                  <a:srgbClr val="40352D"/>
                </a:solidFill>
                <a:latin typeface="Nimbus Roman"/>
                <a:ea typeface="Nimbus Roman"/>
                <a:cs typeface="Nimbus Roman"/>
              </a:defRPr>
            </a:lvl9pPr>
          </a:lstStyle>
          <a:p xmlns:a="http://schemas.openxmlformats.org/drawingml/2006/main">
            <a:pPr>
              <a:defRPr sz="3375">
                <a:solidFill>
                  <a:srgbClr val="40352D"/>
                </a:solidFill>
                <a:latin typeface="Nimbus Roman"/>
                <a:ea typeface="Nimbus Roman"/>
                <a:cs typeface="Nimbus Roman"/>
              </a:defRPr>
            </a:pPr>
            <a:r>
              <a:rPr sz="3375">
                <a:solidFill>
                  <a:srgbClr val="40352D"/>
                </a:solidFill>
                <a:latin typeface="Nimbus Roman"/>
                <a:ea typeface="Nimbus Roman"/>
                <a:cs typeface="Nimbus Roman"/>
              </a:rPr>
              <a:t>Sueño Dull Home</a:t>
            </a:r>
          </a:p>
        </p:txBody>
      </p:sp>
      <p:sp>
        <p:nvSpPr>
          <p:cNvPr id="2" name="">
            <a:extLst xmlns:a="http://schemas.openxmlformats.org/drawingml/2006/main">
              <a:ext uri="{FF2B5EF4-FFF2-40B4-BE49-F238E27FC236}">
                <a16:creationId xmlns:a16="http://schemas.microsoft.com/office/drawing/2014/main" id="{82D07DF7-ABB0-4D82-AFFA-44D022847CC0}"/>
              </a:ext>
            </a:extLst>
          </p:cNvPr>
          <p:cNvSpPr>
            <a:spLocks xmlns:a="http://schemas.openxmlformats.org/drawingml/2006/main" noGrp="1"/>
          </p:cNvSpPr>
          <p:nvPr/>
        </p:nvSpPr>
        <p:spPr>
          <a:xfrm xmlns:a="http://schemas.openxmlformats.org/drawingml/2006/main">
            <a:off x="628650" y="6381750"/>
            <a:ext cx="952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SUEÑO DULL HOME</a:t>
            </a:r>
          </a:p>
        </p:txBody>
      </p:sp>
      <p:sp>
        <p:nvSpPr>
          <p:cNvPr id="3" name="">
            <a:extLst xmlns:a="http://schemas.openxmlformats.org/drawingml/2006/main">
              <a:ext uri="{FF2B5EF4-FFF2-40B4-BE49-F238E27FC236}">
                <a16:creationId xmlns:a16="http://schemas.microsoft.com/office/drawing/2014/main" id="{3422EA44-A9AC-431F-881C-C4FAA2B6AE1E}"/>
              </a:ext>
            </a:extLst>
          </p:cNvPr>
          <p:cNvSpPr>
            <a:spLocks xmlns:a="http://schemas.openxmlformats.org/drawingml/2006/main" noGrp="1"/>
          </p:cNvSpPr>
          <p:nvPr/>
        </p:nvSpPr>
        <p:spPr>
          <a:xfrm xmlns:a="http://schemas.openxmlformats.org/drawingml/2006/main">
            <a:off x="11144250" y="63817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a:solidFill>
                  <a:srgbClr val="756859"/>
                </a:solidFill>
                <a:latin typeface="DejaVu Sans"/>
                <a:ea typeface="DejaVu Sans"/>
                <a:cs typeface="DejaVu Sans"/>
              </a:defRPr>
            </a:defPPr>
            <a:lvl1pPr>
              <a:defRPr sz="975">
                <a:solidFill>
                  <a:srgbClr val="756859"/>
                </a:solidFill>
                <a:latin typeface="DejaVu Sans"/>
                <a:ea typeface="DejaVu Sans"/>
                <a:cs typeface="DejaVu Sans"/>
              </a:defRPr>
            </a:lvl1pPr>
            <a:lvl2pPr>
              <a:defRPr sz="975">
                <a:solidFill>
                  <a:srgbClr val="756859"/>
                </a:solidFill>
                <a:latin typeface="DejaVu Sans"/>
                <a:ea typeface="DejaVu Sans"/>
                <a:cs typeface="DejaVu Sans"/>
              </a:defRPr>
            </a:lvl2pPr>
            <a:lvl3pPr>
              <a:defRPr sz="975">
                <a:solidFill>
                  <a:srgbClr val="756859"/>
                </a:solidFill>
                <a:latin typeface="DejaVu Sans"/>
                <a:ea typeface="DejaVu Sans"/>
                <a:cs typeface="DejaVu Sans"/>
              </a:defRPr>
            </a:lvl3pPr>
            <a:lvl4pPr>
              <a:defRPr sz="975">
                <a:solidFill>
                  <a:srgbClr val="756859"/>
                </a:solidFill>
                <a:latin typeface="DejaVu Sans"/>
                <a:ea typeface="DejaVu Sans"/>
                <a:cs typeface="DejaVu Sans"/>
              </a:defRPr>
            </a:lvl4pPr>
            <a:lvl5pPr>
              <a:defRPr sz="975">
                <a:solidFill>
                  <a:srgbClr val="756859"/>
                </a:solidFill>
                <a:latin typeface="DejaVu Sans"/>
                <a:ea typeface="DejaVu Sans"/>
                <a:cs typeface="DejaVu Sans"/>
              </a:defRPr>
            </a:lvl5pPr>
            <a:lvl6pPr>
              <a:defRPr sz="975">
                <a:solidFill>
                  <a:srgbClr val="756859"/>
                </a:solidFill>
                <a:latin typeface="DejaVu Sans"/>
                <a:ea typeface="DejaVu Sans"/>
                <a:cs typeface="DejaVu Sans"/>
              </a:defRPr>
            </a:lvl6pPr>
            <a:lvl7pPr>
              <a:defRPr sz="975">
                <a:solidFill>
                  <a:srgbClr val="756859"/>
                </a:solidFill>
                <a:latin typeface="DejaVu Sans"/>
                <a:ea typeface="DejaVu Sans"/>
                <a:cs typeface="DejaVu Sans"/>
              </a:defRPr>
            </a:lvl7pPr>
            <a:lvl8pPr>
              <a:defRPr sz="975">
                <a:solidFill>
                  <a:srgbClr val="756859"/>
                </a:solidFill>
                <a:latin typeface="DejaVu Sans"/>
                <a:ea typeface="DejaVu Sans"/>
                <a:cs typeface="DejaVu Sans"/>
              </a:defRPr>
            </a:lvl8pPr>
            <a:lvl9pPr>
              <a:defRPr sz="975">
                <a:solidFill>
                  <a:srgbClr val="756859"/>
                </a:solidFill>
                <a:latin typeface="DejaVu Sans"/>
                <a:ea typeface="DejaVu Sans"/>
                <a:cs typeface="DejaVu Sans"/>
              </a:defRPr>
            </a:lvl9pPr>
          </a:lstStyle>
          <a:p xmlns:a="http://schemas.openxmlformats.org/drawingml/2006/main">
            <a:pPr>
              <a:defRPr sz="975">
                <a:solidFill>
                  <a:srgbClr val="756859"/>
                </a:solidFill>
                <a:latin typeface="DejaVu Sans"/>
                <a:ea typeface="DejaVu Sans"/>
                <a:cs typeface="DejaVu Sans"/>
              </a:defRPr>
            </a:pPr>
            <a:r>
              <a:rPr sz="975">
                <a:solidFill>
                  <a:srgbClr val="756859"/>
                </a:solidFill>
                <a:latin typeface="DejaVu Sans"/>
                <a:ea typeface="DejaVu Sans"/>
                <a:cs typeface="DejaVu Sans"/>
              </a:rPr>
              <a:t>16</a:t>
            </a:r>
          </a:p>
        </p:txBody>
      </p:sp>
      <p:sp>
        <p:nvSpPr>
          <p:cNvPr id="4" name="">
            <a:extLst xmlns:a="http://schemas.openxmlformats.org/drawingml/2006/main">
              <a:ext uri="{FF2B5EF4-FFF2-40B4-BE49-F238E27FC236}">
                <a16:creationId xmlns:a16="http://schemas.microsoft.com/office/drawing/2014/main" id="{06EDD2F0-6DB7-464E-B84B-1EC500BA298C}"/>
              </a:ext>
            </a:extLst>
          </p:cNvPr>
          <p:cNvSpPr>
            <a:spLocks xmlns:a="http://schemas.openxmlformats.org/drawingml/2006/main" noGrp="1"/>
          </p:cNvSpPr>
          <p:nvPr/>
        </p:nvSpPr>
        <p:spPr>
          <a:xfrm xmlns:a="http://schemas.openxmlformats.org/drawingml/2006/main">
            <a:off x="628650" y="2143125"/>
            <a:ext cx="85725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800">
                <a:solidFill>
                  <a:srgbClr val="40352D"/>
                </a:solidFill>
                <a:latin typeface="Nimbus Roman"/>
                <a:ea typeface="Nimbus Roman"/>
                <a:cs typeface="Nimbus Roman"/>
              </a:defRPr>
            </a:defPPr>
            <a:lvl1pPr>
              <a:defRPr sz="4800">
                <a:solidFill>
                  <a:srgbClr val="40352D"/>
                </a:solidFill>
                <a:latin typeface="Nimbus Roman"/>
                <a:ea typeface="Nimbus Roman"/>
                <a:cs typeface="Nimbus Roman"/>
              </a:defRPr>
            </a:lvl1pPr>
            <a:lvl2pPr>
              <a:defRPr sz="4800">
                <a:solidFill>
                  <a:srgbClr val="40352D"/>
                </a:solidFill>
                <a:latin typeface="Nimbus Roman"/>
                <a:ea typeface="Nimbus Roman"/>
                <a:cs typeface="Nimbus Roman"/>
              </a:defRPr>
            </a:lvl2pPr>
            <a:lvl3pPr>
              <a:defRPr sz="4800">
                <a:solidFill>
                  <a:srgbClr val="40352D"/>
                </a:solidFill>
                <a:latin typeface="Nimbus Roman"/>
                <a:ea typeface="Nimbus Roman"/>
                <a:cs typeface="Nimbus Roman"/>
              </a:defRPr>
            </a:lvl3pPr>
            <a:lvl4pPr>
              <a:defRPr sz="4800">
                <a:solidFill>
                  <a:srgbClr val="40352D"/>
                </a:solidFill>
                <a:latin typeface="Nimbus Roman"/>
                <a:ea typeface="Nimbus Roman"/>
                <a:cs typeface="Nimbus Roman"/>
              </a:defRPr>
            </a:lvl4pPr>
            <a:lvl5pPr>
              <a:defRPr sz="4800">
                <a:solidFill>
                  <a:srgbClr val="40352D"/>
                </a:solidFill>
                <a:latin typeface="Nimbus Roman"/>
                <a:ea typeface="Nimbus Roman"/>
                <a:cs typeface="Nimbus Roman"/>
              </a:defRPr>
            </a:lvl5pPr>
            <a:lvl6pPr>
              <a:defRPr sz="4800">
                <a:solidFill>
                  <a:srgbClr val="40352D"/>
                </a:solidFill>
                <a:latin typeface="Nimbus Roman"/>
                <a:ea typeface="Nimbus Roman"/>
                <a:cs typeface="Nimbus Roman"/>
              </a:defRPr>
            </a:lvl6pPr>
            <a:lvl7pPr>
              <a:defRPr sz="4800">
                <a:solidFill>
                  <a:srgbClr val="40352D"/>
                </a:solidFill>
                <a:latin typeface="Nimbus Roman"/>
                <a:ea typeface="Nimbus Roman"/>
                <a:cs typeface="Nimbus Roman"/>
              </a:defRPr>
            </a:lvl7pPr>
            <a:lvl8pPr>
              <a:defRPr sz="4800">
                <a:solidFill>
                  <a:srgbClr val="40352D"/>
                </a:solidFill>
                <a:latin typeface="Nimbus Roman"/>
                <a:ea typeface="Nimbus Roman"/>
                <a:cs typeface="Nimbus Roman"/>
              </a:defRPr>
            </a:lvl8pPr>
            <a:lvl9pPr>
              <a:defRPr sz="4800">
                <a:solidFill>
                  <a:srgbClr val="40352D"/>
                </a:solidFill>
                <a:latin typeface="Nimbus Roman"/>
                <a:ea typeface="Nimbus Roman"/>
                <a:cs typeface="Nimbus Roman"/>
              </a:defRPr>
            </a:lvl9pPr>
          </a:lstStyle>
          <a:p xmlns:a="http://schemas.openxmlformats.org/drawingml/2006/main">
            <a:pPr>
              <a:defRPr sz="4800">
                <a:solidFill>
                  <a:srgbClr val="40352D"/>
                </a:solidFill>
                <a:latin typeface="Nimbus Roman"/>
                <a:ea typeface="Nimbus Roman"/>
                <a:cs typeface="Nimbus Roman"/>
              </a:defRPr>
            </a:pPr>
            <a:r>
              <a:rPr sz="4800">
                <a:solidFill>
                  <a:srgbClr val="40352D"/>
                </a:solidFill>
                <a:latin typeface="Nimbus Roman"/>
                <a:ea typeface="Nimbus Roman"/>
                <a:cs typeface="Nimbus Roman"/>
              </a:rPr>
              <a:t>El próximo paso es</a:t>
            </a:r>
          </a:p>
          <a:p xmlns:a="http://schemas.openxmlformats.org/drawingml/2006/main">
            <a:pPr>
              <a:defRPr sz="4800">
                <a:solidFill>
                  <a:srgbClr val="40352D"/>
                </a:solidFill>
                <a:latin typeface="Nimbus Roman"/>
                <a:ea typeface="Nimbus Roman"/>
                <a:cs typeface="Nimbus Roman"/>
              </a:defRPr>
            </a:pPr>
            <a:r>
              <a:rPr sz="4800">
                <a:solidFill>
                  <a:srgbClr val="40352D"/>
                </a:solidFill>
                <a:latin typeface="Nimbus Roman"/>
                <a:ea typeface="Nimbus Roman"/>
                <a:cs typeface="Nimbus Roman"/>
              </a:rPr>
              <a:t>elegir tu sofá</a:t>
            </a:r>
          </a:p>
        </p:txBody>
      </p:sp>
      <p:sp>
        <p:nvSpPr>
          <p:cNvPr id="5" name="">
            <a:extLst xmlns:a="http://schemas.openxmlformats.org/drawingml/2006/main">
              <a:ext uri="{FF2B5EF4-FFF2-40B4-BE49-F238E27FC236}">
                <a16:creationId xmlns:a16="http://schemas.microsoft.com/office/drawing/2014/main" id="{7B95EBD7-DEB2-4E13-BB0E-B62B8D92EDFF}"/>
              </a:ext>
            </a:extLst>
          </p:cNvPr>
          <p:cNvSpPr>
            <a:spLocks xmlns:a="http://schemas.openxmlformats.org/drawingml/2006/main" noGrp="1"/>
          </p:cNvSpPr>
          <p:nvPr/>
        </p:nvSpPr>
        <p:spPr>
          <a:xfrm xmlns:a="http://schemas.openxmlformats.org/drawingml/2006/main">
            <a:off x="628650" y="4238625"/>
            <a:ext cx="10477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a:solidFill>
                  <a:srgbClr val="40352D"/>
                </a:solidFill>
                <a:latin typeface="DejaVu Sans"/>
                <a:ea typeface="DejaVu Sans"/>
                <a:cs typeface="DejaVu Sans"/>
              </a:defRPr>
            </a:defPPr>
            <a:lvl1pPr>
              <a:defRPr sz="2175">
                <a:solidFill>
                  <a:srgbClr val="40352D"/>
                </a:solidFill>
                <a:latin typeface="DejaVu Sans"/>
                <a:ea typeface="DejaVu Sans"/>
                <a:cs typeface="DejaVu Sans"/>
              </a:defRPr>
            </a:lvl1pPr>
            <a:lvl2pPr>
              <a:defRPr sz="2175">
                <a:solidFill>
                  <a:srgbClr val="40352D"/>
                </a:solidFill>
                <a:latin typeface="DejaVu Sans"/>
                <a:ea typeface="DejaVu Sans"/>
                <a:cs typeface="DejaVu Sans"/>
              </a:defRPr>
            </a:lvl2pPr>
            <a:lvl3pPr>
              <a:defRPr sz="2175">
                <a:solidFill>
                  <a:srgbClr val="40352D"/>
                </a:solidFill>
                <a:latin typeface="DejaVu Sans"/>
                <a:ea typeface="DejaVu Sans"/>
                <a:cs typeface="DejaVu Sans"/>
              </a:defRPr>
            </a:lvl3pPr>
            <a:lvl4pPr>
              <a:defRPr sz="2175">
                <a:solidFill>
                  <a:srgbClr val="40352D"/>
                </a:solidFill>
                <a:latin typeface="DejaVu Sans"/>
                <a:ea typeface="DejaVu Sans"/>
                <a:cs typeface="DejaVu Sans"/>
              </a:defRPr>
            </a:lvl4pPr>
            <a:lvl5pPr>
              <a:defRPr sz="2175">
                <a:solidFill>
                  <a:srgbClr val="40352D"/>
                </a:solidFill>
                <a:latin typeface="DejaVu Sans"/>
                <a:ea typeface="DejaVu Sans"/>
                <a:cs typeface="DejaVu Sans"/>
              </a:defRPr>
            </a:lvl5pPr>
            <a:lvl6pPr>
              <a:defRPr sz="2175">
                <a:solidFill>
                  <a:srgbClr val="40352D"/>
                </a:solidFill>
                <a:latin typeface="DejaVu Sans"/>
                <a:ea typeface="DejaVu Sans"/>
                <a:cs typeface="DejaVu Sans"/>
              </a:defRPr>
            </a:lvl6pPr>
            <a:lvl7pPr>
              <a:defRPr sz="2175">
                <a:solidFill>
                  <a:srgbClr val="40352D"/>
                </a:solidFill>
                <a:latin typeface="DejaVu Sans"/>
                <a:ea typeface="DejaVu Sans"/>
                <a:cs typeface="DejaVu Sans"/>
              </a:defRPr>
            </a:lvl7pPr>
            <a:lvl8pPr>
              <a:defRPr sz="2175">
                <a:solidFill>
                  <a:srgbClr val="40352D"/>
                </a:solidFill>
                <a:latin typeface="DejaVu Sans"/>
                <a:ea typeface="DejaVu Sans"/>
                <a:cs typeface="DejaVu Sans"/>
              </a:defRPr>
            </a:lvl8pPr>
            <a:lvl9pPr>
              <a:defRPr sz="2175">
                <a:solidFill>
                  <a:srgbClr val="40352D"/>
                </a:solidFill>
                <a:latin typeface="DejaVu Sans"/>
                <a:ea typeface="DejaVu Sans"/>
                <a:cs typeface="DejaVu Sans"/>
              </a:defRPr>
            </a:lvl9pPr>
          </a:lstStyle>
          <a:p xmlns:a="http://schemas.openxmlformats.org/drawingml/2006/main">
            <a:pPr>
              <a:defRPr sz="2175">
                <a:solidFill>
                  <a:srgbClr val="40352D"/>
                </a:solidFill>
                <a:latin typeface="DejaVu Sans"/>
                <a:ea typeface="DejaVu Sans"/>
                <a:cs typeface="DejaVu Sans"/>
              </a:defRPr>
            </a:pPr>
            <a:r>
              <a:rPr sz="2175">
                <a:solidFill>
                  <a:srgbClr val="40352D"/>
                </a:solidFill>
                <a:latin typeface="DejaVu Sans"/>
                <a:ea typeface="DejaVu Sans"/>
                <a:cs typeface="DejaVu Sans"/>
              </a:rPr>
              <a:t>Contanos las medidas de tu espacio y cómo querés disfrutarlo.</a:t>
            </a:r>
          </a:p>
          <a:p xmlns:a="http://schemas.openxmlformats.org/drawingml/2006/main">
            <a:pPr>
              <a:defRPr sz="2175">
                <a:solidFill>
                  <a:srgbClr val="40352D"/>
                </a:solidFill>
                <a:latin typeface="DejaVu Sans"/>
                <a:ea typeface="DejaVu Sans"/>
                <a:cs typeface="DejaVu Sans"/>
              </a:defRPr>
            </a:pPr>
            <a:r>
              <a:rPr sz="2175">
                <a:solidFill>
                  <a:srgbClr val="40352D"/>
                </a:solidFill>
                <a:latin typeface="DejaVu Sans"/>
                <a:ea typeface="DejaVu Sans"/>
                <a:cs typeface="DejaVu Sans"/>
              </a:rPr>
              <a:t>Te acompañamos a elegir el diseño y los materiales.</a:t>
            </a:r>
          </a:p>
        </p:txBody>
      </p:sp>
      <p:sp>
        <p:nvSpPr>
          <p:cNvPr id="6" name="">
            <a:extLst xmlns:a="http://schemas.openxmlformats.org/drawingml/2006/main">
              <a:ext uri="{FF2B5EF4-FFF2-40B4-BE49-F238E27FC236}">
                <a16:creationId xmlns:a16="http://schemas.microsoft.com/office/drawing/2014/main" id="{67145AAD-7139-4E56-AA14-B7E502233384}"/>
              </a:ext>
            </a:extLst>
          </p:cNvPr>
          <p:cNvSpPr>
            <a:spLocks xmlns:a="http://schemas.openxmlformats.org/drawingml/2006/main" noGrp="1"/>
          </p:cNvSpPr>
          <p:nvPr/>
        </p:nvSpPr>
        <p:spPr>
          <a:xfrm xmlns:a="http://schemas.openxmlformats.org/drawingml/2006/main">
            <a:off x="628650" y="5619750"/>
            <a:ext cx="10572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a:solidFill>
                  <a:srgbClr val="756859"/>
                </a:solidFill>
                <a:latin typeface="DejaVu Sans"/>
                <a:ea typeface="DejaVu Sans"/>
                <a:cs typeface="DejaVu Sans"/>
              </a:defRPr>
            </a:defPPr>
            <a:lvl1pPr>
              <a:defRPr sz="1275">
                <a:solidFill>
                  <a:srgbClr val="756859"/>
                </a:solidFill>
                <a:latin typeface="DejaVu Sans"/>
                <a:ea typeface="DejaVu Sans"/>
                <a:cs typeface="DejaVu Sans"/>
              </a:defRPr>
            </a:lvl1pPr>
            <a:lvl2pPr>
              <a:defRPr sz="1275">
                <a:solidFill>
                  <a:srgbClr val="756859"/>
                </a:solidFill>
                <a:latin typeface="DejaVu Sans"/>
                <a:ea typeface="DejaVu Sans"/>
                <a:cs typeface="DejaVu Sans"/>
              </a:defRPr>
            </a:lvl2pPr>
            <a:lvl3pPr>
              <a:defRPr sz="1275">
                <a:solidFill>
                  <a:srgbClr val="756859"/>
                </a:solidFill>
                <a:latin typeface="DejaVu Sans"/>
                <a:ea typeface="DejaVu Sans"/>
                <a:cs typeface="DejaVu Sans"/>
              </a:defRPr>
            </a:lvl3pPr>
            <a:lvl4pPr>
              <a:defRPr sz="1275">
                <a:solidFill>
                  <a:srgbClr val="756859"/>
                </a:solidFill>
                <a:latin typeface="DejaVu Sans"/>
                <a:ea typeface="DejaVu Sans"/>
                <a:cs typeface="DejaVu Sans"/>
              </a:defRPr>
            </a:lvl4pPr>
            <a:lvl5pPr>
              <a:defRPr sz="1275">
                <a:solidFill>
                  <a:srgbClr val="756859"/>
                </a:solidFill>
                <a:latin typeface="DejaVu Sans"/>
                <a:ea typeface="DejaVu Sans"/>
                <a:cs typeface="DejaVu Sans"/>
              </a:defRPr>
            </a:lvl5pPr>
            <a:lvl6pPr>
              <a:defRPr sz="1275">
                <a:solidFill>
                  <a:srgbClr val="756859"/>
                </a:solidFill>
                <a:latin typeface="DejaVu Sans"/>
                <a:ea typeface="DejaVu Sans"/>
                <a:cs typeface="DejaVu Sans"/>
              </a:defRPr>
            </a:lvl6pPr>
            <a:lvl7pPr>
              <a:defRPr sz="1275">
                <a:solidFill>
                  <a:srgbClr val="756859"/>
                </a:solidFill>
                <a:latin typeface="DejaVu Sans"/>
                <a:ea typeface="DejaVu Sans"/>
                <a:cs typeface="DejaVu Sans"/>
              </a:defRPr>
            </a:lvl7pPr>
            <a:lvl8pPr>
              <a:defRPr sz="1275">
                <a:solidFill>
                  <a:srgbClr val="756859"/>
                </a:solidFill>
                <a:latin typeface="DejaVu Sans"/>
                <a:ea typeface="DejaVu Sans"/>
                <a:cs typeface="DejaVu Sans"/>
              </a:defRPr>
            </a:lvl8pPr>
            <a:lvl9pPr>
              <a:defRPr sz="1275">
                <a:solidFill>
                  <a:srgbClr val="756859"/>
                </a:solidFill>
                <a:latin typeface="DejaVu Sans"/>
                <a:ea typeface="DejaVu Sans"/>
                <a:cs typeface="DejaVu Sans"/>
              </a:defRPr>
            </a:lvl9pPr>
          </a:lstStyle>
          <a:p xmlns:a="http://schemas.openxmlformats.org/drawingml/2006/main">
            <a:pPr>
              <a:defRPr sz="1275">
                <a:solidFill>
                  <a:srgbClr val="756859"/>
                </a:solidFill>
                <a:latin typeface="DejaVu Sans"/>
                <a:ea typeface="DejaVu Sans"/>
                <a:cs typeface="DejaVu Sans"/>
              </a:defRPr>
            </a:pPr>
            <a:r>
              <a:rPr sz="1275">
                <a:solidFill>
                  <a:srgbClr val="756859"/>
                </a:solidFill>
                <a:latin typeface="DejaVu Sans"/>
                <a:ea typeface="DejaVu Sans"/>
                <a:cs typeface="DejaVu Sans"/>
              </a:rPr>
              <a:t>Materiales y configuraciones sujetos a confirmación en la propuesta de cada pedido.</a:t>
            </a:r>
          </a:p>
        </p:txBody>
      </p:sp>
    </p:spTree>
    <p:extLst>
      <p:ext uri="{BB962C8B-B14F-4D97-AF65-F5344CB8AC3E}">
        <p14:creationId xmlns:p14="http://schemas.microsoft.com/office/powerpoint/2010/main" val="167187276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2026-10-19T14:43:17.1130000Z</dcterms:created>
  <dcterms:modified xsi:type="dcterms:W3CDTF">2026-10-19T14:43:17.1130000Z</dcterms:modified>
</coreProperties>
</file>